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9144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>
      <p:cViewPr varScale="1">
        <p:scale>
          <a:sx n="111" d="100"/>
          <a:sy n="111" d="100"/>
        </p:scale>
        <p:origin x="414" y="114"/>
      </p:cViewPr>
      <p:guideLst>
        <p:guide pos="3838" orient="horz"/>
        <p:guide pos="2245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presProps" Target="presProps.xml" /><Relationship Id="rId25" Type="http://schemas.openxmlformats.org/officeDocument/2006/relationships/tableStyles" Target="tableStyles.xml" /><Relationship Id="rId2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A3E3B-5340-48C2-BBF1-E251CA96180E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82719E-75ED-4A60-9985-4C4236D7FE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A3E3B-5340-48C2-BBF1-E251CA96180E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82719E-75ED-4A60-9985-4C4236D7FE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A3E3B-5340-48C2-BBF1-E251CA96180E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82719E-75ED-4A60-9985-4C4236D7FE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A3E3B-5340-48C2-BBF1-E251CA96180E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82719E-75ED-4A60-9985-4C4236D7FE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A3E3B-5340-48C2-BBF1-E251CA96180E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82719E-75ED-4A60-9985-4C4236D7FE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A3E3B-5340-48C2-BBF1-E251CA96180E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82719E-75ED-4A60-9985-4C4236D7FE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A3E3B-5340-48C2-BBF1-E251CA96180E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82719E-75ED-4A60-9985-4C4236D7FE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A3E3B-5340-48C2-BBF1-E251CA96180E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82719E-75ED-4A60-9985-4C4236D7FE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A3E3B-5340-48C2-BBF1-E251CA96180E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82719E-75ED-4A60-9985-4C4236D7FE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A3E3B-5340-48C2-BBF1-E251CA96180E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82719E-75ED-4A60-9985-4C4236D7FE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A3E3B-5340-48C2-BBF1-E251CA96180E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82719E-75ED-4A60-9985-4C4236D7FE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3A3E3B-5340-48C2-BBF1-E251CA96180E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2719E-75ED-4A60-9985-4C4236D7FE16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3.jpg"/><Relationship Id="rId5" Type="http://schemas.openxmlformats.org/officeDocument/2006/relationships/image" Target="../media/image24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5.png"/><Relationship Id="rId6" Type="http://schemas.openxmlformats.org/officeDocument/2006/relationships/image" Target="../media/image27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 bwMode="auto"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 bwMode="auto"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75825" y="4774883"/>
            <a:ext cx="1696419" cy="1327632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 bwMode="auto">
          <a:xfrm>
            <a:off x="-2" y="0"/>
            <a:ext cx="7152770" cy="6857999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sz="4400" b="1">
                <a:solidFill>
                  <a:srgbClr val="005BAA"/>
                </a:solidFill>
                <a:latin typeface="Segoe UI Semibold"/>
                <a:ea typeface="Microsoft YaHei UI"/>
                <a:cs typeface="Segoe UI Semibold"/>
              </a:rPr>
              <a:t>ПОДРОСТОК – </a:t>
            </a:r>
            <a:br>
              <a:rPr lang="ru-RU" sz="4400" b="1">
                <a:solidFill>
                  <a:srgbClr val="005BAA"/>
                </a:solidFill>
                <a:latin typeface="Segoe UI Semibold"/>
                <a:ea typeface="Microsoft YaHei UI"/>
                <a:cs typeface="Segoe UI Semibold"/>
              </a:rPr>
            </a:br>
            <a:r>
              <a:rPr lang="ru-RU" sz="4400" b="1">
                <a:solidFill>
                  <a:srgbClr val="005BAA"/>
                </a:solidFill>
                <a:latin typeface="Segoe UI Semibold"/>
                <a:ea typeface="Microsoft YaHei UI"/>
                <a:cs typeface="Segoe UI Semibold"/>
              </a:rPr>
              <a:t>ПРАВА, ОБЯЗАННОСТИ </a:t>
            </a:r>
            <a:br>
              <a:rPr lang="ru-RU" sz="4400" b="1">
                <a:solidFill>
                  <a:srgbClr val="005BAA"/>
                </a:solidFill>
                <a:latin typeface="Segoe UI Semibold"/>
                <a:ea typeface="Microsoft YaHei UI"/>
                <a:cs typeface="Segoe UI Semibold"/>
              </a:rPr>
            </a:br>
            <a:r>
              <a:rPr lang="ru-RU" sz="4400" b="1">
                <a:solidFill>
                  <a:srgbClr val="005BAA"/>
                </a:solidFill>
                <a:latin typeface="Segoe UI Semibold"/>
                <a:ea typeface="Microsoft YaHei UI"/>
                <a:cs typeface="Segoe UI Semibold"/>
              </a:rPr>
              <a:t>И ОТВЕТСТВЕННОСТЬ</a:t>
            </a:r>
            <a:endParaRPr lang="ru-RU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 bwMode="auto"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+mn-ea"/>
                <a:cs typeface="Segoe UI Semibold"/>
              </a:rPr>
              <a:t>ДОРОЖНЫЕ ЗНАКИ, РЕГУЛИРУЮЩИЕ </a:t>
            </a:r>
            <a:br>
              <a:rPr lang="ru-RU" sz="20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+mn-ea"/>
                <a:cs typeface="Segoe UI Semibold"/>
              </a:rPr>
            </a:br>
            <a:r>
              <a:rPr lang="ru-RU" sz="20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+mn-ea"/>
                <a:cs typeface="Segoe UI Semibold"/>
              </a:rPr>
              <a:t>ДВИЖЕНИЕ  ВЕЛОСИПЕДИСТОВ</a:t>
            </a:r>
            <a:endParaRPr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242561" y="1057910"/>
            <a:ext cx="690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C00000"/>
                </a:solidFill>
                <a:latin typeface="Segoe UI Semibold"/>
                <a:ea typeface="+mn-ea"/>
                <a:cs typeface="Segoe UI Semibold"/>
              </a:rPr>
              <a:t>ЗНАКИ ОСОБЫХ ПРЕДПИСАНИЙ</a:t>
            </a:r>
            <a:endParaRPr lang="ru-RU" sz="1800" b="0" i="0" u="none" strike="noStrike" cap="none" spc="0">
              <a:ln>
                <a:noFill/>
              </a:ln>
              <a:solidFill>
                <a:srgbClr val="C00000"/>
              </a:solidFill>
              <a:latin typeface="Segoe UI Semibold"/>
              <a:ea typeface="+mn-ea"/>
              <a:cs typeface="Segoe UI Semibold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91717" y="4152623"/>
            <a:ext cx="5774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Велосипедная 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зона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–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место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, с которого начинается</a:t>
            </a:r>
            <a:endParaRPr/>
          </a:p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велосипедная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зона (знак 5.33.1).</a:t>
            </a:r>
            <a:endParaRPr lang="ru-RU" sz="1500" b="0" i="0" u="none" strike="noStrike" cap="none" spc="0">
              <a:ln>
                <a:noFill/>
              </a:ln>
              <a:solidFill>
                <a:prstClr val="black"/>
              </a:solidFill>
              <a:latin typeface="Segoe UI"/>
              <a:ea typeface="+mn-ea"/>
              <a:cs typeface="Segoe UI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36132" y="3817599"/>
            <a:ext cx="822711" cy="1201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36132" y="5071336"/>
            <a:ext cx="822710" cy="120141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 bwMode="auto">
          <a:xfrm>
            <a:off x="1291717" y="5369997"/>
            <a:ext cx="5774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Конец велосипедной зоны</a:t>
            </a:r>
            <a:b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</a:b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(знак 5.34.1).</a:t>
            </a:r>
            <a:endParaRPr lang="ru-RU" sz="1500" b="0" i="0" u="none" strike="noStrike" cap="none" spc="0">
              <a:ln>
                <a:noFill/>
              </a:ln>
              <a:solidFill>
                <a:prstClr val="black"/>
              </a:solidFill>
              <a:latin typeface="Segoe UI"/>
              <a:ea typeface="+mn-ea"/>
              <a:cs typeface="Segoe UI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291717" y="1544894"/>
            <a:ext cx="577494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Дорога с полосой для 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велосипедистов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– Дорога, </a:t>
            </a:r>
            <a:b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</a:b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по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которой движение велосипедистов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и водителей </a:t>
            </a:r>
            <a:b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</a:b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мопедов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осуществляется по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специально выделенной </a:t>
            </a:r>
            <a:b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</a:b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полосе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навстречу общему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потоку транспортных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средств </a:t>
            </a:r>
            <a:b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</a:b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(знак 5.11.2).</a:t>
            </a:r>
            <a:endParaRPr lang="ru-RU" sz="1500" b="0" i="0" u="none" strike="noStrike" cap="none" spc="0">
              <a:ln>
                <a:noFill/>
              </a:ln>
              <a:solidFill>
                <a:prstClr val="black"/>
              </a:solidFill>
              <a:latin typeface="Segoe UI"/>
              <a:ea typeface="+mn-ea"/>
              <a:cs typeface="Segoe UI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42561" y="2791389"/>
            <a:ext cx="816281" cy="8179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42561" y="1767352"/>
            <a:ext cx="816281" cy="817983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 bwMode="auto">
          <a:xfrm>
            <a:off x="1291717" y="2929989"/>
            <a:ext cx="5774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Конец дороги с полосой для 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велосипедистов </a:t>
            </a:r>
            <a:b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</a:b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(знак 5.12.2).</a:t>
            </a:r>
            <a:endParaRPr lang="ru-RU" sz="1500" b="0" i="0" u="none" strike="noStrike" cap="none" spc="0">
              <a:ln>
                <a:noFill/>
              </a:ln>
              <a:solidFill>
                <a:prstClr val="black"/>
              </a:solidFill>
              <a:latin typeface="Segoe UI"/>
              <a:ea typeface="+mn-ea"/>
              <a:cs typeface="Segoe U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 bwMode="auto"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+mn-ea"/>
                <a:cs typeface="Segoe UI Semibold"/>
              </a:rPr>
              <a:t>ДОРОЖНЫЕ ЗНАКИ, РЕГУЛИРУЮЩИЕ </a:t>
            </a:r>
            <a:br>
              <a:rPr lang="ru-RU" sz="20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+mn-ea"/>
                <a:cs typeface="Segoe UI Semibold"/>
              </a:rPr>
            </a:br>
            <a:r>
              <a:rPr lang="ru-RU" sz="20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+mn-ea"/>
                <a:cs typeface="Segoe UI Semibold"/>
              </a:rPr>
              <a:t>ДВИЖЕНИЕ  ВЕЛОСИПЕДИСТОВ</a:t>
            </a:r>
            <a:endParaRPr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8992" y="1799526"/>
            <a:ext cx="822710" cy="548473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 bwMode="auto">
          <a:xfrm>
            <a:off x="1108872" y="1674075"/>
            <a:ext cx="57749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Вид транспортного 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средства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–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указывает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вид транспортного средства, на который распространяется действие знака </a:t>
            </a:r>
            <a:b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</a:b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(знак 8.4.7).</a:t>
            </a:r>
            <a:endParaRPr lang="ru-RU" sz="1500" b="0" i="0" u="none" strike="noStrike" cap="none" spc="0">
              <a:ln>
                <a:noFill/>
              </a:ln>
              <a:solidFill>
                <a:prstClr val="black"/>
              </a:solidFill>
              <a:latin typeface="Segoe UI"/>
              <a:ea typeface="+mn-ea"/>
              <a:cs typeface="Segoe UI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42561" y="2961841"/>
            <a:ext cx="822709" cy="548473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 bwMode="auto">
          <a:xfrm>
            <a:off x="1117940" y="2843662"/>
            <a:ext cx="57749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Кроме вида транспортного 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средства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– указывает вид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транспортного средства, на который не распространяется действие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знака (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знак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8.4.13).</a:t>
            </a:r>
            <a:endParaRPr lang="ru-RU" sz="1500" b="0" i="0" u="none" strike="noStrike" cap="none" spc="0">
              <a:ln>
                <a:noFill/>
              </a:ln>
              <a:solidFill>
                <a:prstClr val="black"/>
              </a:solidFill>
              <a:latin typeface="Segoe UI"/>
              <a:ea typeface="+mn-ea"/>
              <a:cs typeface="Segoe UI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188992" y="1089578"/>
            <a:ext cx="690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C00000"/>
                </a:solidFill>
                <a:latin typeface="Segoe UI Semibold"/>
                <a:ea typeface="+mn-ea"/>
                <a:cs typeface="Segoe UI Semibold"/>
              </a:rPr>
              <a:t>ЗНАКИ ДОПОЛНИТЕЛЬНОЙ ИНФОРМАЦИИ (ТАБЛИЧКИ)</a:t>
            </a:r>
            <a:endParaRPr lang="ru-RU" sz="1800" b="0" i="0" u="none" strike="noStrike" cap="none" spc="0">
              <a:ln>
                <a:noFill/>
              </a:ln>
              <a:solidFill>
                <a:srgbClr val="C00000"/>
              </a:solidFill>
              <a:latin typeface="Segoe UI Semibold"/>
              <a:ea typeface="+mn-ea"/>
              <a:cs typeface="Segoe UI Semi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 bwMode="auto">
          <a:xfrm>
            <a:off x="417565" y="864213"/>
            <a:ext cx="66084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Светофоры</a:t>
            </a:r>
            <a:r>
              <a:rPr lang="ru-RU" sz="1600"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. 6.5</a:t>
            </a:r>
            <a:r>
              <a:rPr lang="ru-RU" sz="1600"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. Если сигнал светофора выполнен </a:t>
            </a:r>
            <a:r>
              <a:rPr lang="ru-RU" sz="1600"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в </a:t>
            </a:r>
            <a:r>
              <a:rPr lang="ru-RU" sz="1600"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виде силуэта пешехода и (или) велосипеда, то его </a:t>
            </a:r>
            <a:r>
              <a:rPr lang="ru-RU" sz="1600"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действие распространяется </a:t>
            </a:r>
            <a:r>
              <a:rPr lang="ru-RU" sz="1600"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только на пешеходов (велосипедистов). </a:t>
            </a:r>
            <a:r>
              <a:rPr lang="ru-RU" sz="1600"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При </a:t>
            </a:r>
            <a:r>
              <a:rPr lang="ru-RU" sz="1600"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этом зеленый сигнал разрешает, </a:t>
            </a:r>
            <a:r>
              <a:rPr lang="ru-RU" sz="1600"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а красный </a:t>
            </a:r>
            <a:r>
              <a:rPr lang="ru-RU" sz="1600"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запрещает движение пешеходов (велосипедистов). Для регулирования движения велосипедистов может использоваться также светофор </a:t>
            </a:r>
            <a:r>
              <a:rPr lang="ru-RU" sz="1600"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с круглыми сигналами </a:t>
            </a:r>
            <a:r>
              <a:rPr lang="ru-RU" sz="1600"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уменьшенного размера, дополненный прямоугольной табличкой белого цвета </a:t>
            </a:r>
            <a:r>
              <a:rPr lang="ru-RU" sz="1600"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размером</a:t>
            </a:r>
            <a:r>
              <a:rPr lang="en-US" sz="1600"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 </a:t>
            </a:r>
            <a:r>
              <a:rPr lang="ru-RU" sz="1600"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200х200 </a:t>
            </a:r>
            <a:r>
              <a:rPr lang="ru-RU" sz="1600"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мм с изображением велосипеда черного цвета.</a:t>
            </a:r>
            <a:endParaRPr lang="ru-RU" sz="1600" b="0" i="0" u="none" strike="noStrike" cap="none" spc="0">
              <a:ln>
                <a:noFill/>
              </a:ln>
              <a:solidFill>
                <a:prstClr val="black"/>
              </a:solidFill>
              <a:latin typeface="Segoe UI"/>
              <a:ea typeface="+mn-ea"/>
              <a:cs typeface="Segoe UI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ПРАВИЛА ДОРОЖНОГО ДВИЖЕНИЯ </a:t>
            </a:r>
            <a:br>
              <a:rPr lang="en-US" sz="2000">
                <a:solidFill>
                  <a:srgbClr val="005BAA"/>
                </a:solidFill>
                <a:latin typeface="Segoe UI Semibold"/>
                <a:cs typeface="Segoe UI Semibold"/>
              </a:rPr>
            </a:b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ДЛЯ ВЕЛОСИПЕДИСТОВ</a:t>
            </a:r>
            <a:endParaRPr lang="ru-RU" sz="2000">
              <a:solidFill>
                <a:srgbClr val="005BAA"/>
              </a:solidFill>
              <a:latin typeface="Segoe UI Semibold"/>
              <a:cs typeface="Segoe UI Semibold"/>
            </a:endParaRPr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31652" y="3172537"/>
            <a:ext cx="4110875" cy="3461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 bwMode="auto">
          <a:xfrm>
            <a:off x="258087" y="563913"/>
            <a:ext cx="6727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>
                <a:latin typeface="Segoe UI"/>
                <a:ea typeface="Times New Roman"/>
                <a:cs typeface="Segoe UI"/>
              </a:rPr>
              <a:t>П.19.1. </a:t>
            </a:r>
            <a:r>
              <a:rPr lang="ru-RU" sz="1600">
                <a:latin typeface="Segoe UI"/>
                <a:ea typeface="Times New Roman"/>
                <a:cs typeface="Segoe UI"/>
              </a:rPr>
              <a:t>В темное </a:t>
            </a:r>
            <a:r>
              <a:rPr lang="ru-RU" sz="1600">
                <a:latin typeface="Segoe UI"/>
                <a:ea typeface="Times New Roman"/>
                <a:cs typeface="Segoe UI"/>
              </a:rPr>
              <a:t>время суток и в условиях недостаточной видимости независимо от освещения дороги, а также в тоннелях на движущемся транспортном средстве должны быть включены следующие </a:t>
            </a:r>
            <a:r>
              <a:rPr lang="ru-RU" sz="1600">
                <a:solidFill>
                  <a:srgbClr val="C00000"/>
                </a:solidFill>
                <a:latin typeface="Segoe UI Semibold"/>
                <a:ea typeface="Times New Roman"/>
                <a:cs typeface="Segoe UI Semibold"/>
              </a:rPr>
              <a:t>световые приборы</a:t>
            </a:r>
            <a:r>
              <a:rPr lang="ru-RU" sz="1600">
                <a:latin typeface="Segoe UI"/>
                <a:ea typeface="Times New Roman"/>
                <a:cs typeface="Segoe UI"/>
              </a:rPr>
              <a:t>: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>
                <a:latin typeface="Segoe UI"/>
                <a:ea typeface="Times New Roman"/>
                <a:cs typeface="Segoe UI"/>
              </a:rPr>
              <a:t>на </a:t>
            </a:r>
            <a:r>
              <a:rPr lang="ru-RU" sz="1600">
                <a:latin typeface="Segoe UI"/>
                <a:ea typeface="Times New Roman"/>
                <a:cs typeface="Segoe UI"/>
              </a:rPr>
              <a:t>всех механических транспортных средствах и мопедах — фары дальнего или ближнего света, на велосипедах — фары или фонари, на гужевых повозках — фонари (при их наличии);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>
                <a:latin typeface="Segoe UI"/>
                <a:ea typeface="Times New Roman"/>
                <a:cs typeface="Segoe UI"/>
              </a:rPr>
              <a:t>на </a:t>
            </a:r>
            <a:r>
              <a:rPr lang="ru-RU" sz="1600">
                <a:latin typeface="Segoe UI"/>
                <a:ea typeface="Times New Roman"/>
                <a:cs typeface="Segoe UI"/>
              </a:rPr>
              <a:t>прицепах и буксируемых механических транспортных средствах — габаритные огни</a:t>
            </a:r>
            <a:r>
              <a:rPr lang="ru-RU" sz="1600">
                <a:latin typeface="Segoe UI"/>
                <a:ea typeface="Times New Roman"/>
                <a:cs typeface="Segoe UI"/>
              </a:rPr>
              <a:t>.</a:t>
            </a:r>
            <a:endParaRPr lang="ru-RU" sz="1600" b="0" i="0" u="none" strike="noStrike" cap="none" spc="0">
              <a:ln>
                <a:noFill/>
              </a:ln>
              <a:latin typeface="Segoe UI"/>
              <a:cs typeface="Segoe UI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88992" y="163803"/>
            <a:ext cx="6905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СВЕТОВЫЕ ПРИБОРЫ</a:t>
            </a:r>
            <a:endParaRPr lang="ru-RU" sz="2000">
              <a:solidFill>
                <a:srgbClr val="005BAA"/>
              </a:solidFill>
              <a:latin typeface="Segoe UI Semibold"/>
              <a:cs typeface="Segoe UI Semibold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0" t="8535" r="23140" b="10114"/>
          <a:stretch/>
        </p:blipFill>
        <p:spPr bwMode="auto">
          <a:xfrm>
            <a:off x="1535420" y="3770442"/>
            <a:ext cx="4057036" cy="286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3" name="Группа 22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 bwMode="auto">
          <a:xfrm>
            <a:off x="188991" y="2872237"/>
            <a:ext cx="6796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>
                <a:latin typeface="Segoe UI"/>
                <a:ea typeface="Times New Roman"/>
                <a:cs typeface="Segoe UI"/>
              </a:rPr>
              <a:t>П.19.5</a:t>
            </a:r>
            <a:r>
              <a:rPr lang="ru-RU" sz="1600">
                <a:latin typeface="Segoe UI"/>
                <a:ea typeface="Times New Roman"/>
                <a:cs typeface="Segoe UI"/>
              </a:rPr>
              <a:t>. В светлое время суток на всех движущихся транспортных средствах с целью их </a:t>
            </a:r>
            <a:r>
              <a:rPr lang="ru-RU" sz="1600">
                <a:latin typeface="Segoe UI"/>
                <a:ea typeface="Times New Roman"/>
                <a:cs typeface="Segoe UI"/>
              </a:rPr>
              <a:t>обозначения</a:t>
            </a:r>
            <a:r>
              <a:rPr lang="en-US" sz="1600">
                <a:latin typeface="Segoe UI"/>
                <a:ea typeface="Times New Roman"/>
                <a:cs typeface="Segoe UI"/>
              </a:rPr>
              <a:t> </a:t>
            </a:r>
            <a:r>
              <a:rPr lang="ru-RU" sz="1600">
                <a:latin typeface="Segoe UI"/>
                <a:ea typeface="Times New Roman"/>
                <a:cs typeface="Segoe UI"/>
              </a:rPr>
              <a:t>должны </a:t>
            </a:r>
            <a:r>
              <a:rPr lang="ru-RU" sz="1600">
                <a:latin typeface="Segoe UI"/>
                <a:ea typeface="Times New Roman"/>
                <a:cs typeface="Segoe UI"/>
              </a:rPr>
              <a:t>включаться фары ближнего света или дневные ходовые огни.</a:t>
            </a:r>
            <a:endParaRPr lang="ru-RU" sz="1600" b="0" i="0" u="none" strike="noStrike" cap="none" spc="0">
              <a:ln>
                <a:noFill/>
              </a:ln>
              <a:latin typeface="Segoe UI"/>
              <a:cs typeface="Segoe U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9640" y="1851076"/>
            <a:ext cx="817983" cy="81798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 bwMode="auto">
          <a:xfrm>
            <a:off x="1226825" y="1101774"/>
            <a:ext cx="55520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24.1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. Движение велосипедистов в возрасте старше </a:t>
            </a:r>
            <a:br>
              <a:rPr lang="ru-RU" sz="1600">
                <a:solidFill>
                  <a:prstClr val="black"/>
                </a:solidFill>
                <a:latin typeface="Segoe UI"/>
                <a:cs typeface="Segoe UI"/>
              </a:rPr>
            </a:br>
            <a:r>
              <a:rPr lang="ru-RU" sz="1600">
                <a:solidFill>
                  <a:srgbClr val="005BAA"/>
                </a:solidFill>
                <a:latin typeface="Segoe UI Semibold"/>
                <a:cs typeface="Segoe UI Semibold"/>
              </a:rPr>
              <a:t>14 </a:t>
            </a:r>
            <a:r>
              <a:rPr lang="ru-RU" sz="1600">
                <a:solidFill>
                  <a:srgbClr val="005BAA"/>
                </a:solidFill>
                <a:latin typeface="Segoe UI Semibold"/>
                <a:cs typeface="Segoe UI Semibold"/>
              </a:rPr>
              <a:t>лет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должно осуществляться </a:t>
            </a:r>
            <a:r>
              <a:rPr lang="ru-RU" sz="1600">
                <a:latin typeface="Segoe UI Semibold"/>
                <a:cs typeface="Segoe UI Semibold"/>
              </a:rPr>
              <a:t>по велосипедной, </a:t>
            </a:r>
            <a:r>
              <a:rPr lang="ru-RU" sz="1600">
                <a:latin typeface="Segoe UI Semibold"/>
                <a:cs typeface="Segoe UI Semibold"/>
              </a:rPr>
              <a:t>велопешеходной</a:t>
            </a:r>
            <a:r>
              <a:rPr lang="ru-RU" sz="1600">
                <a:latin typeface="Segoe UI Semibold"/>
                <a:cs typeface="Segoe UI Semibold"/>
              </a:rPr>
              <a:t> дорожкам или полосе для велосипедистов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.</a:t>
            </a:r>
            <a:endParaRPr/>
          </a:p>
          <a:p>
            <a:pPr lvl="0">
              <a:defRPr/>
            </a:pPr>
            <a:endParaRPr lang="ru-RU" sz="1600">
              <a:solidFill>
                <a:prstClr val="black"/>
              </a:solidFill>
              <a:latin typeface="Segoe UI"/>
              <a:cs typeface="Segoe UI"/>
            </a:endParaRPr>
          </a:p>
          <a:p>
            <a:pPr lvl="0">
              <a:defRPr/>
            </a:pPr>
            <a:r>
              <a:rPr lang="ru-RU" sz="1600" i="1">
                <a:solidFill>
                  <a:srgbClr val="C00000"/>
                </a:solidFill>
                <a:latin typeface="Segoe UI Semibold"/>
                <a:cs typeface="Segoe UI Semibold"/>
              </a:rPr>
              <a:t>Важно</a:t>
            </a:r>
            <a:r>
              <a:rPr lang="en-US" sz="1600" i="1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lang="ru-RU" sz="1600" i="1">
                <a:solidFill>
                  <a:srgbClr val="C00000"/>
                </a:solidFill>
                <a:latin typeface="Segoe UI Semibold"/>
                <a:cs typeface="Segoe UI Semibold"/>
              </a:rPr>
              <a:t>знать</a:t>
            </a:r>
            <a:r>
              <a:rPr lang="ru-RU" sz="1600" i="1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Данный пункт устанавливает обязанность велосипедистам старше 14 лет двигаться по специально выделенному участку дороги при его наличии. </a:t>
            </a:r>
            <a:endParaRPr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48800" y="947928"/>
            <a:ext cx="817983" cy="81798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 bwMode="auto"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ПРАВИЛА ДОРОЖНОГО ДВИЖЕНИЯ </a:t>
            </a:r>
            <a:br>
              <a:rPr lang="en-US" sz="2000">
                <a:solidFill>
                  <a:srgbClr val="005BAA"/>
                </a:solidFill>
                <a:latin typeface="Segoe UI Semibold"/>
                <a:cs typeface="Segoe UI Semibold"/>
              </a:rPr>
            </a:b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ДЛЯ ВЕЛОСИПЕДИСТОВ </a:t>
            </a:r>
            <a:r>
              <a:rPr lang="ru-RU" sz="2000"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В ВОЗРАСТЕ СТАРШЕ 14 ЛЕТ</a:t>
            </a:r>
            <a:endParaRPr lang="ru-RU" sz="2000">
              <a:solidFill>
                <a:srgbClr val="005BAA"/>
              </a:solidFill>
              <a:latin typeface="Segoe UI Semibold"/>
              <a:cs typeface="Segoe UI Semibold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1">
            <a:off x="263290" y="2749889"/>
            <a:ext cx="817983" cy="81798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 bwMode="auto">
          <a:xfrm>
            <a:off x="241834" y="3668469"/>
            <a:ext cx="65370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>
                <a:solidFill>
                  <a:srgbClr val="005BAA"/>
                </a:solidFill>
                <a:latin typeface="Segoe UI Semibold"/>
                <a:cs typeface="Segoe UI Semibold"/>
              </a:rPr>
              <a:t>Движение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 велосипедистов </a:t>
            </a:r>
            <a:r>
              <a:rPr lang="ru-RU" sz="1600">
                <a:solidFill>
                  <a:srgbClr val="005BAA"/>
                </a:solidFill>
                <a:latin typeface="Segoe UI Semibold"/>
                <a:cs typeface="Segoe UI Semibold"/>
              </a:rPr>
              <a:t>по правому краю проезжей части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допускается — в следующих случаях: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 i="1">
                <a:solidFill>
                  <a:prstClr val="black"/>
                </a:solidFill>
                <a:latin typeface="Segoe UI"/>
                <a:cs typeface="Segoe UI"/>
              </a:rPr>
              <a:t>отсутствуют </a:t>
            </a:r>
            <a:r>
              <a:rPr lang="ru-RU" sz="1600" i="1">
                <a:solidFill>
                  <a:prstClr val="black"/>
                </a:solidFill>
                <a:latin typeface="Segoe UI"/>
                <a:cs typeface="Segoe UI"/>
              </a:rPr>
              <a:t>велосипедная и </a:t>
            </a:r>
            <a:r>
              <a:rPr lang="ru-RU" sz="1600" i="1">
                <a:solidFill>
                  <a:prstClr val="black"/>
                </a:solidFill>
                <a:latin typeface="Segoe UI"/>
                <a:cs typeface="Segoe UI"/>
              </a:rPr>
              <a:t>велопешеходная</a:t>
            </a:r>
            <a:r>
              <a:rPr lang="ru-RU" sz="1600" i="1">
                <a:solidFill>
                  <a:prstClr val="black"/>
                </a:solidFill>
                <a:latin typeface="Segoe UI"/>
                <a:cs typeface="Segoe UI"/>
              </a:rPr>
              <a:t> дорожки, полоса для велосипедистов либо отсутствует возможность двигаться </a:t>
            </a:r>
            <a:r>
              <a:rPr lang="ru-RU" sz="1600" i="1">
                <a:solidFill>
                  <a:prstClr val="black"/>
                </a:solidFill>
                <a:latin typeface="Segoe UI"/>
                <a:cs typeface="Segoe UI"/>
              </a:rPr>
              <a:t>по </a:t>
            </a:r>
            <a:r>
              <a:rPr lang="ru-RU" sz="1600" i="1">
                <a:solidFill>
                  <a:prstClr val="black"/>
                </a:solidFill>
                <a:latin typeface="Segoe UI"/>
                <a:cs typeface="Segoe UI"/>
              </a:rPr>
              <a:t>ним;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 i="1">
                <a:solidFill>
                  <a:prstClr val="black"/>
                </a:solidFill>
                <a:latin typeface="Segoe UI"/>
                <a:cs typeface="Segoe UI"/>
              </a:rPr>
              <a:t>габаритная </a:t>
            </a:r>
            <a:r>
              <a:rPr lang="ru-RU" sz="1600" i="1">
                <a:solidFill>
                  <a:prstClr val="black"/>
                </a:solidFill>
                <a:latin typeface="Segoe UI"/>
                <a:cs typeface="Segoe UI"/>
              </a:rPr>
              <a:t>ширина велосипеда, прицепа к нему либо перевозимого груза превышает 1 м;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 i="1">
                <a:solidFill>
                  <a:prstClr val="black"/>
                </a:solidFill>
                <a:latin typeface="Segoe UI"/>
                <a:cs typeface="Segoe UI"/>
              </a:rPr>
              <a:t>движение </a:t>
            </a:r>
            <a:r>
              <a:rPr lang="ru-RU" sz="1600" i="1">
                <a:solidFill>
                  <a:prstClr val="black"/>
                </a:solidFill>
                <a:latin typeface="Segoe UI"/>
                <a:cs typeface="Segoe UI"/>
              </a:rPr>
              <a:t>велосипедистов осуществляется в </a:t>
            </a:r>
            <a:r>
              <a:rPr lang="ru-RU" sz="1600" i="1">
                <a:solidFill>
                  <a:prstClr val="black"/>
                </a:solidFill>
                <a:latin typeface="Segoe UI"/>
                <a:cs typeface="Segoe UI"/>
              </a:rPr>
              <a:t>колоннах.</a:t>
            </a:r>
            <a:endParaRPr lang="ru-RU" sz="1600" i="1">
              <a:solidFill>
                <a:prstClr val="black"/>
              </a:solidFill>
              <a:latin typeface="Segoe UI"/>
              <a:cs typeface="Segoe UI"/>
            </a:endParaRPr>
          </a:p>
          <a:p>
            <a:pPr lvl="0">
              <a:defRPr/>
            </a:pPr>
            <a:endParaRPr lang="ru-RU" sz="1600">
              <a:solidFill>
                <a:prstClr val="black"/>
              </a:solidFill>
              <a:latin typeface="Segoe UI"/>
              <a:cs typeface="Segoe UI"/>
            </a:endParaRPr>
          </a:p>
          <a:p>
            <a:pPr lvl="0">
              <a:defRPr/>
            </a:pPr>
            <a:r>
              <a:rPr lang="ru-RU" sz="1600">
                <a:solidFill>
                  <a:srgbClr val="C00000"/>
                </a:solidFill>
                <a:latin typeface="Segoe UI Semibold"/>
                <a:cs typeface="Segoe UI Semibold"/>
              </a:rPr>
              <a:t>Итак</a:t>
            </a:r>
            <a:r>
              <a:rPr lang="ru-RU" sz="1600">
                <a:solidFill>
                  <a:srgbClr val="C00000"/>
                </a:solidFill>
                <a:latin typeface="Segoe UI Semibold"/>
                <a:cs typeface="Segoe UI Semibold"/>
              </a:rPr>
              <a:t>, если отсутствует специальный выделенный участок </a:t>
            </a:r>
            <a:br>
              <a:rPr lang="ru-RU" sz="1600">
                <a:solidFill>
                  <a:srgbClr val="C00000"/>
                </a:solidFill>
                <a:latin typeface="Segoe UI Semibold"/>
                <a:cs typeface="Segoe UI Semibold"/>
              </a:rPr>
            </a:br>
            <a:r>
              <a:rPr lang="ru-RU" sz="1600">
                <a:solidFill>
                  <a:srgbClr val="C00000"/>
                </a:solidFill>
                <a:latin typeface="Segoe UI Semibold"/>
                <a:cs typeface="Segoe UI Semibold"/>
              </a:rPr>
              <a:t>дороги </a:t>
            </a:r>
            <a:r>
              <a:rPr lang="ru-RU" sz="1600">
                <a:solidFill>
                  <a:srgbClr val="C00000"/>
                </a:solidFill>
                <a:latin typeface="Segoe UI Semibold"/>
                <a:cs typeface="Segoe UI Semibold"/>
              </a:rPr>
              <a:t>для движения велосипедов </a:t>
            </a:r>
            <a:r>
              <a:rPr lang="ru-RU" sz="1600">
                <a:solidFill>
                  <a:srgbClr val="C00000"/>
                </a:solidFill>
                <a:latin typeface="Segoe UI Semibold"/>
                <a:cs typeface="Segoe UI Semibold"/>
              </a:rPr>
              <a:t>– велосипедист в </a:t>
            </a:r>
            <a:r>
              <a:rPr lang="ru-RU" sz="1600">
                <a:solidFill>
                  <a:srgbClr val="C00000"/>
                </a:solidFill>
                <a:latin typeface="Segoe UI Semibold"/>
                <a:cs typeface="Segoe UI Semibold"/>
              </a:rPr>
              <a:t>первую очередь должен двигаться по правому краю проезжей части.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auto">
          <a:xfrm>
            <a:off x="224833" y="3473574"/>
            <a:ext cx="6819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24.3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. Движение велосипедистов в возрасте </a:t>
            </a:r>
            <a:r>
              <a:rPr lang="ru-RU">
                <a:solidFill>
                  <a:srgbClr val="005BAA"/>
                </a:solidFill>
                <a:latin typeface="Segoe UI Semibold"/>
                <a:cs typeface="Segoe UI Semibold"/>
              </a:rPr>
              <a:t>от 7 </a:t>
            </a:r>
            <a:r>
              <a:rPr lang="ru-RU">
                <a:solidFill>
                  <a:srgbClr val="005BAA"/>
                </a:solidFill>
                <a:latin typeface="Segoe UI Semibold"/>
                <a:cs typeface="Segoe UI Semibold"/>
              </a:rPr>
              <a:t>до </a:t>
            </a:r>
            <a:r>
              <a:rPr lang="ru-RU">
                <a:solidFill>
                  <a:srgbClr val="005BAA"/>
                </a:solidFill>
                <a:latin typeface="Segoe UI Semibold"/>
                <a:cs typeface="Segoe UI Semibold"/>
              </a:rPr>
              <a:t>14 лет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должно осуществляться только по тротуарам, пешеходным, велосипедным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и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велопешеходным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 дорожкам, а также </a:t>
            </a:r>
            <a:br>
              <a:rPr lang="ru-RU">
                <a:solidFill>
                  <a:prstClr val="black"/>
                </a:solidFill>
                <a:latin typeface="Segoe UI"/>
                <a:cs typeface="Segoe UI"/>
              </a:rPr>
            </a:b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в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пределах пешеходных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зон.</a:t>
            </a:r>
            <a:endParaRPr lang="ru-RU">
              <a:solidFill>
                <a:srgbClr val="C00000"/>
              </a:solidFill>
              <a:latin typeface="Segoe UI"/>
              <a:cs typeface="Segoe UI"/>
            </a:endParaRPr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 bwMode="auto">
          <a:xfrm>
            <a:off x="241834" y="2662358"/>
            <a:ext cx="6686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ПРАВИЛА ДОРОЖНОГО ДВИЖЕНИЯ </a:t>
            </a:r>
            <a:br>
              <a:rPr lang="en-US" sz="2000">
                <a:solidFill>
                  <a:srgbClr val="005BAA"/>
                </a:solidFill>
                <a:latin typeface="Segoe UI Semibold"/>
                <a:cs typeface="Segoe UI Semibold"/>
              </a:rPr>
            </a:b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ДЛЯ ВЕЛОСИПЕДИСТОВ </a:t>
            </a:r>
            <a:r>
              <a:rPr lang="ru-RU" sz="2000"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В ВОЗРАСТЕ ОТ 7 ДО 14 ЛЕТ</a:t>
            </a:r>
            <a:endParaRPr lang="ru-RU" sz="2000">
              <a:solidFill>
                <a:srgbClr val="005BAA"/>
              </a:solidFill>
              <a:latin typeface="Segoe UI Semibold"/>
              <a:cs typeface="Segoe UI Semibold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41834" y="1152157"/>
            <a:ext cx="6819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24.4. Движение велосипедистов в возрасте младше </a:t>
            </a:r>
            <a:r>
              <a:rPr lang="ru-RU">
                <a:solidFill>
                  <a:srgbClr val="005BAA"/>
                </a:solidFill>
                <a:latin typeface="Segoe UI Semibold"/>
                <a:cs typeface="Segoe UI Semibold"/>
              </a:rPr>
              <a:t>7 лет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должно осуществляться только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по тротуарам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, пешеходным и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велопешеходным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дорожкам (на стороне для движения пешеходов),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а также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в пределах пешеходных зон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.</a:t>
            </a:r>
            <a:endParaRPr lang="ru-RU">
              <a:solidFill>
                <a:srgbClr val="C00000"/>
              </a:solidFill>
              <a:latin typeface="Segoe UI"/>
              <a:cs typeface="Segoe UI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55428" y="341145"/>
            <a:ext cx="6686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ПРАВИЛА ДОРОЖНОГО ДВИЖЕНИЯ </a:t>
            </a:r>
            <a:br>
              <a:rPr lang="en-US" sz="2000">
                <a:solidFill>
                  <a:srgbClr val="005BAA"/>
                </a:solidFill>
                <a:latin typeface="Segoe UI Semibold"/>
                <a:cs typeface="Segoe UI Semibold"/>
              </a:rPr>
            </a:b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ДЛЯ ВЕЛОСИПЕДИСТОВ </a:t>
            </a:r>
            <a:r>
              <a:rPr lang="ru-RU" sz="2000"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В ВОЗРАСТЕ ДО 7 ЛЕТ</a:t>
            </a:r>
            <a:endParaRPr lang="ru-RU" sz="2000">
              <a:solidFill>
                <a:srgbClr val="005BAA"/>
              </a:solidFill>
              <a:latin typeface="Segoe UI Semibold"/>
              <a:cs typeface="Segoe UI Semibold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431361" y="5025447"/>
            <a:ext cx="5579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i="1">
                <a:solidFill>
                  <a:srgbClr val="C00000"/>
                </a:solidFill>
                <a:latin typeface="Segoe UI Semibold"/>
                <a:cs typeface="Segoe UI Semibold"/>
              </a:rPr>
              <a:t>Велосипедистам </a:t>
            </a:r>
            <a:r>
              <a:rPr lang="ru-RU" sz="2400" i="1">
                <a:solidFill>
                  <a:srgbClr val="C00000"/>
                </a:solidFill>
                <a:latin typeface="Segoe UI Semibold"/>
                <a:cs typeface="Segoe UI Semibold"/>
              </a:rPr>
              <a:t>до 14 лет </a:t>
            </a:r>
            <a:br>
              <a:rPr lang="ru-RU" sz="2400" i="1">
                <a:solidFill>
                  <a:srgbClr val="C00000"/>
                </a:solidFill>
                <a:latin typeface="Segoe UI Semibold"/>
                <a:cs typeface="Segoe UI Semibold"/>
              </a:rPr>
            </a:br>
            <a:r>
              <a:rPr lang="ru-RU" sz="2400" i="1">
                <a:solidFill>
                  <a:srgbClr val="C00000"/>
                </a:solidFill>
                <a:latin typeface="Segoe UI Semibold"/>
                <a:cs typeface="Segoe UI Semibold"/>
              </a:rPr>
              <a:t>запрещается движение </a:t>
            </a:r>
            <a:br>
              <a:rPr lang="ru-RU" sz="2400" i="1">
                <a:solidFill>
                  <a:srgbClr val="C00000"/>
                </a:solidFill>
                <a:latin typeface="Segoe UI Semibold"/>
                <a:cs typeface="Segoe UI Semibold"/>
              </a:rPr>
            </a:br>
            <a:r>
              <a:rPr lang="ru-RU" sz="2400" i="1">
                <a:solidFill>
                  <a:srgbClr val="C00000"/>
                </a:solidFill>
                <a:latin typeface="Segoe UI Semibold"/>
                <a:cs typeface="Segoe UI Semibold"/>
              </a:rPr>
              <a:t>по </a:t>
            </a:r>
            <a:r>
              <a:rPr lang="ru-RU" sz="2400" i="1">
                <a:solidFill>
                  <a:srgbClr val="C00000"/>
                </a:solidFill>
                <a:latin typeface="Segoe UI Semibold"/>
                <a:cs typeface="Segoe UI Semibold"/>
              </a:rPr>
              <a:t>проезжей части и обочине</a:t>
            </a:r>
            <a:r>
              <a:rPr lang="ru-RU" sz="2400">
                <a:solidFill>
                  <a:srgbClr val="C00000"/>
                </a:solidFill>
                <a:latin typeface="Segoe UI"/>
                <a:cs typeface="Segoe UI"/>
              </a:rPr>
              <a:t>.</a:t>
            </a:r>
            <a:endParaRPr lang="ru-RU" sz="2400">
              <a:solidFill>
                <a:srgbClr val="C00000"/>
              </a:solidFill>
              <a:latin typeface="Segoe UI"/>
              <a:cs typeface="Segoe U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 bwMode="auto"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ПРАВИЛА ДОРОЖНОГО ДВИЖЕНИЯ </a:t>
            </a:r>
            <a:br>
              <a:rPr lang="en-US" sz="2000">
                <a:solidFill>
                  <a:srgbClr val="005BAA"/>
                </a:solidFill>
                <a:latin typeface="Segoe UI Semibold"/>
                <a:cs typeface="Segoe UI Semibold"/>
              </a:rPr>
            </a:b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ДЛЯ ВЕЛОСИПЕДИСТОВ </a:t>
            </a:r>
            <a:r>
              <a:rPr lang="ru-RU" sz="2000"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В ВОЗРАСТЕ СТАРШЕ 14 ЛЕТ</a:t>
            </a:r>
            <a:endParaRPr lang="ru-RU" sz="2000">
              <a:solidFill>
                <a:srgbClr val="005BAA"/>
              </a:solidFill>
              <a:latin typeface="Segoe UI Semibold"/>
              <a:cs typeface="Segoe UI Semibold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88992" y="920194"/>
            <a:ext cx="6537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>
                <a:solidFill>
                  <a:srgbClr val="005BAA"/>
                </a:solidFill>
                <a:latin typeface="Segoe UI Semibold"/>
                <a:cs typeface="Segoe UI Semibold"/>
              </a:rPr>
              <a:t>Движение </a:t>
            </a:r>
            <a:r>
              <a:rPr lang="ru-RU">
                <a:solidFill>
                  <a:srgbClr val="005BAA"/>
                </a:solidFill>
                <a:latin typeface="Segoe UI Semibold"/>
                <a:cs typeface="Segoe UI Semibold"/>
              </a:rPr>
              <a:t>по </a:t>
            </a:r>
            <a:r>
              <a:rPr lang="ru-RU">
                <a:solidFill>
                  <a:srgbClr val="005BAA"/>
                </a:solidFill>
                <a:latin typeface="Segoe UI Semibold"/>
                <a:cs typeface="Segoe UI Semibold"/>
              </a:rPr>
              <a:t>обочине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: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в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случае, если отсутствуют велосипедная и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велопешеходная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 дорожки, полоса для велосипедистов либо отсутствует возможность двигаться по ним или по правому краю проезжей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части.</a:t>
            </a:r>
            <a:endParaRPr lang="ru-RU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03300" y="2426660"/>
            <a:ext cx="65370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>
                <a:solidFill>
                  <a:srgbClr val="005BAA"/>
                </a:solidFill>
                <a:latin typeface="Segoe UI Semibold"/>
                <a:cs typeface="Segoe UI Semibold"/>
              </a:rPr>
              <a:t>Движение </a:t>
            </a:r>
            <a:r>
              <a:rPr lang="ru-RU">
                <a:solidFill>
                  <a:srgbClr val="005BAA"/>
                </a:solidFill>
                <a:latin typeface="Segoe UI Semibold"/>
                <a:cs typeface="Segoe UI Semibold"/>
              </a:rPr>
              <a:t>по тротуару или пешеходной дорожке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: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отсутствуют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велосипедная и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велопешеходная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 дорожки, полоса для велосипедистов либо отсутствует возможность двигаться по ним, а также по правому краю проезжей части или обочине;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велосипедист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сопровождает велосипедиста в возрасте </a:t>
            </a:r>
            <a:br>
              <a:rPr lang="ru-RU">
                <a:solidFill>
                  <a:prstClr val="black"/>
                </a:solidFill>
                <a:latin typeface="Segoe UI"/>
                <a:cs typeface="Segoe UI"/>
              </a:rPr>
            </a:b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до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7 лет либо перевозит ребенка в возрасте до 7 лет на дополнительном сиденье, в велоколяске или в прицепе, предназначенном для эксплуатации с велосипедом.</a:t>
            </a:r>
            <a:endParaRPr/>
          </a:p>
          <a:p>
            <a:pPr lvl="0">
              <a:defRPr/>
            </a:pPr>
            <a:endParaRPr lang="ru-RU">
              <a:solidFill>
                <a:srgbClr val="C00000"/>
              </a:solidFill>
              <a:latin typeface="Segoe UI Semibold"/>
              <a:cs typeface="Segoe UI Semibold"/>
            </a:endParaRPr>
          </a:p>
          <a:p>
            <a:pPr lvl="0">
              <a:defRPr/>
            </a:pPr>
            <a:r>
              <a:rPr lang="ru-RU">
                <a:solidFill>
                  <a:srgbClr val="C00000"/>
                </a:solidFill>
                <a:latin typeface="Segoe UI Semibold"/>
                <a:cs typeface="Segoe UI Semibold"/>
              </a:rPr>
              <a:t>Важно знать: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 движение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по тротуару или пешеходной дорожке является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исключением для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движения </a:t>
            </a:r>
            <a:br>
              <a:rPr lang="ru-RU">
                <a:solidFill>
                  <a:prstClr val="black"/>
                </a:solidFill>
                <a:latin typeface="Segoe UI"/>
                <a:cs typeface="Segoe UI"/>
              </a:rPr>
            </a:b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по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ним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велосипедистов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4" name="Прямоугольник 13"/>
          <p:cNvSpPr/>
          <p:nvPr/>
        </p:nvSpPr>
        <p:spPr bwMode="auto">
          <a:xfrm>
            <a:off x="188992" y="163803"/>
            <a:ext cx="6905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ВЕЛОСИПЕДИСТАМ РАЗРЕШАЕТСЯ</a:t>
            </a:r>
            <a:endParaRPr lang="ru-RU" sz="2000">
              <a:solidFill>
                <a:srgbClr val="005BAA"/>
              </a:solidFill>
              <a:latin typeface="Segoe UI Semibold"/>
              <a:cs typeface="Segoe UI Semibold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91615" y="585179"/>
            <a:ext cx="68197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24.2. Допускается движение велосипедистов в возрасте старше 14 лет:</a:t>
            </a:r>
            <a:endParaRPr/>
          </a:p>
          <a:p>
            <a:pPr lvl="0">
              <a:defRPr/>
            </a:pPr>
            <a:r>
              <a:rPr lang="ru-RU" sz="1600" i="1">
                <a:solidFill>
                  <a:prstClr val="black"/>
                </a:solidFill>
                <a:latin typeface="Segoe UI"/>
                <a:cs typeface="Segoe UI"/>
              </a:rPr>
              <a:t>по правому краю проезжей части - в следующих случаях: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отсутствуют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велосипедная и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велопешеходная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 дорожки, полоса для велосипедистов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либо отсутствует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возможность двигаться по ним;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габаритная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ширина велосипеда, прицепа к нему либо перевозимого груза превышает 1 м;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движение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велосипедистов осуществляется в колоннах;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по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обочине - в случае, если отсутствуют велосипедная и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велопешеходная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 дорожки, полоса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для велосипедистов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либо отсутствует возможность двигаться по ним или по правому краю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проезжей части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;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габаритная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ширина велосипеда, прицепа к нему либо перевозимого груза превышает 1 м;</a:t>
            </a:r>
            <a:endParaRPr/>
          </a:p>
          <a:p>
            <a:pPr lvl="0">
              <a:defRPr/>
            </a:pPr>
            <a:r>
              <a:rPr lang="ru-RU" sz="1600" i="1">
                <a:solidFill>
                  <a:prstClr val="black"/>
                </a:solidFill>
                <a:latin typeface="Segoe UI"/>
                <a:cs typeface="Segoe UI"/>
              </a:rPr>
              <a:t>по тротуару или пешеходной дорожке - в следующих случаях: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отсутствуют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велосипедная и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велопешеходная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 дорожки, полоса </a:t>
            </a:r>
            <a:br>
              <a:rPr lang="ru-RU" sz="1600">
                <a:solidFill>
                  <a:prstClr val="black"/>
                </a:solidFill>
                <a:latin typeface="Segoe UI"/>
                <a:cs typeface="Segoe UI"/>
              </a:rPr>
            </a:b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для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велосипедистов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либо отсутствует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возможность двигаться по ним, а также по правому краю проезжей части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или обочине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;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велосипедист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сопровождает велосипедиста в возрасте </a:t>
            </a:r>
            <a:br>
              <a:rPr lang="ru-RU" sz="1600">
                <a:solidFill>
                  <a:prstClr val="black"/>
                </a:solidFill>
                <a:latin typeface="Segoe UI"/>
                <a:cs typeface="Segoe UI"/>
              </a:rPr>
            </a:b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до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14 лет либо перевозит ребенка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в возрасте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до 7 лет на дополнительном сиденье, в велоколяске или в прицепе, предназначенном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для эксплуатации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с велосипедом.</a:t>
            </a:r>
            <a:endParaRPr lang="ru-RU" sz="1600" i="1">
              <a:solidFill>
                <a:srgbClr val="C00000"/>
              </a:solidFill>
              <a:latin typeface="Segoe UI Semibold"/>
              <a:cs typeface="Segoe UI Semi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 bwMode="auto">
          <a:xfrm>
            <a:off x="188992" y="163803"/>
            <a:ext cx="6905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ВЕЛОСИПЕДИСТАМ ЗАПРЕЩАЕТСЯ</a:t>
            </a:r>
            <a:endParaRPr lang="ru-RU" sz="2000">
              <a:solidFill>
                <a:srgbClr val="005BAA"/>
              </a:solidFill>
              <a:latin typeface="Segoe UI Semibold"/>
              <a:cs typeface="Segoe UI Semibold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88993" y="591273"/>
            <a:ext cx="6867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24.8. Велосипедистам и водителям мопедов запрещается: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управлять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велосипедом, мопедом, не держась за руль хотя </a:t>
            </a:r>
            <a:br>
              <a:rPr lang="ru-RU" sz="1600">
                <a:solidFill>
                  <a:prstClr val="black"/>
                </a:solidFill>
                <a:latin typeface="Segoe UI"/>
                <a:cs typeface="Segoe UI"/>
              </a:rPr>
            </a:b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бы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одной рукой;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перевозить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груз, который выступает более чем на 0,5 м по длине или ширине за габариты,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или груз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, мешающий управлению;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перевозить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пассажиров, если это не предусмотрено конструкцией транспортного средства;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перевозить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детей до 7 лет при отсутствии специально оборудованных для них мест;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поворачивать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налево или разворачиваться на дорогах с трамвайным движением и на дорогах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, имеющих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более одной полосы для движения в данном направлении (кроме случаев, </a:t>
            </a:r>
            <a:br>
              <a:rPr lang="ru-RU" sz="1600">
                <a:solidFill>
                  <a:prstClr val="black"/>
                </a:solidFill>
                <a:latin typeface="Segoe UI"/>
                <a:cs typeface="Segoe UI"/>
              </a:rPr>
            </a:b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когда из правой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полосы разрешен поворот налево, и за исключением дорог, находящихся в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велосипедных зонах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);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пересекать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дорогу по пешеходным переходам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.</a:t>
            </a:r>
            <a:endParaRPr lang="ru-RU"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88992" y="4558543"/>
            <a:ext cx="69128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24.9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. Запрещается буксировка велосипедов и мопедов, а также буксировка велосипедами и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мопедами, кроме буксировки прицепа, предназначенного </a:t>
            </a:r>
            <a:br>
              <a:rPr lang="ru-RU" sz="1600">
                <a:solidFill>
                  <a:prstClr val="black"/>
                </a:solidFill>
                <a:latin typeface="Segoe UI"/>
                <a:cs typeface="Segoe UI"/>
              </a:rPr>
            </a:b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для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эксплуатации с велосипедом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или мопедом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4" name="Прямоугольник 13"/>
          <p:cNvSpPr/>
          <p:nvPr/>
        </p:nvSpPr>
        <p:spPr bwMode="auto">
          <a:xfrm>
            <a:off x="2033794" y="795551"/>
            <a:ext cx="49553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>
                <a:solidFill>
                  <a:srgbClr val="005BAA"/>
                </a:solidFill>
                <a:latin typeface="Segoe UI Semibold"/>
                <a:cs typeface="Segoe UI Semibold"/>
              </a:rPr>
              <a:t>«Кодекс </a:t>
            </a:r>
            <a:r>
              <a:rPr lang="ru-RU">
                <a:solidFill>
                  <a:srgbClr val="005BAA"/>
                </a:solidFill>
                <a:latin typeface="Segoe UI Semibold"/>
                <a:cs typeface="Segoe UI Semibold"/>
              </a:rPr>
              <a:t>Российской Федерации </a:t>
            </a:r>
            <a:br>
              <a:rPr lang="ru-RU">
                <a:solidFill>
                  <a:srgbClr val="005BAA"/>
                </a:solidFill>
                <a:latin typeface="Segoe UI Semibold"/>
                <a:cs typeface="Segoe UI Semibold"/>
              </a:rPr>
            </a:br>
            <a:r>
              <a:rPr lang="ru-RU">
                <a:solidFill>
                  <a:srgbClr val="005BAA"/>
                </a:solidFill>
                <a:latin typeface="Segoe UI Semibold"/>
                <a:cs typeface="Segoe UI Semibold"/>
              </a:rPr>
              <a:t>об </a:t>
            </a:r>
            <a:r>
              <a:rPr lang="ru-RU">
                <a:solidFill>
                  <a:srgbClr val="005BAA"/>
                </a:solidFill>
                <a:latin typeface="Segoe UI Semibold"/>
                <a:cs typeface="Segoe UI Semibold"/>
              </a:rPr>
              <a:t>административных </a:t>
            </a:r>
            <a:r>
              <a:rPr lang="ru-RU">
                <a:solidFill>
                  <a:srgbClr val="005BAA"/>
                </a:solidFill>
                <a:latin typeface="Segoe UI Semibold"/>
                <a:cs typeface="Segoe UI Semibold"/>
              </a:rPr>
              <a:t>правонарушениях» </a:t>
            </a:r>
            <a:br>
              <a:rPr lang="ru-RU">
                <a:solidFill>
                  <a:srgbClr val="005BAA"/>
                </a:solidFill>
                <a:latin typeface="Segoe UI Semibold"/>
                <a:cs typeface="Segoe UI Semibold"/>
              </a:rPr>
            </a:br>
            <a:r>
              <a:rPr lang="ru-RU">
                <a:solidFill>
                  <a:srgbClr val="005BAA"/>
                </a:solidFill>
                <a:latin typeface="Segoe UI Semibold"/>
                <a:cs typeface="Segoe UI Semibold"/>
              </a:rPr>
              <a:t>от 30 декабря 2001 года № 195-ФЗ</a:t>
            </a:r>
            <a:endParaRPr/>
          </a:p>
          <a:p>
            <a:pPr lvl="0">
              <a:defRPr/>
            </a:pPr>
            <a:endParaRPr lang="ru-RU">
              <a:solidFill>
                <a:prstClr val="black"/>
              </a:solidFill>
              <a:latin typeface="Segoe UI"/>
              <a:cs typeface="Segoe UI"/>
            </a:endParaRPr>
          </a:p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Segoe UI Semibold"/>
                <a:cs typeface="Segoe UI Semibold"/>
              </a:rPr>
              <a:t>Статья 2.3. Возраст, по достижении которого наступает административная ответственность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02262" y="655477"/>
            <a:ext cx="1573803" cy="242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 bwMode="auto">
          <a:xfrm>
            <a:off x="186896" y="3231440"/>
            <a:ext cx="67540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п. 1. Административной ответственности подлежит лицо, достигшее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к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моменту совершения административного правонарушения возраста шестнадцати лет.</a:t>
            </a:r>
            <a:endParaRPr/>
          </a:p>
          <a:p>
            <a:pPr lvl="0">
              <a:defRPr/>
            </a:pPr>
            <a:endParaRPr lang="ru-RU">
              <a:solidFill>
                <a:prstClr val="black"/>
              </a:solidFill>
              <a:latin typeface="Segoe UI"/>
              <a:cs typeface="Segoe UI"/>
            </a:endParaRPr>
          </a:p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К несовершеннолетним, совершившим административное правонарушение, применяются виды административного </a:t>
            </a:r>
            <a:br>
              <a:rPr lang="ru-RU">
                <a:solidFill>
                  <a:prstClr val="black"/>
                </a:solidFill>
                <a:latin typeface="Segoe UI"/>
                <a:cs typeface="Segoe UI"/>
              </a:rPr>
            </a:b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наказания в виде:</a:t>
            </a:r>
            <a:endParaRPr/>
          </a:p>
          <a:p>
            <a:pPr marL="630238" lvl="0" indent="-285750">
              <a:buFont typeface="Wingdings"/>
              <a:buChar char="ü"/>
              <a:defRPr/>
            </a:pP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предупреждения;</a:t>
            </a:r>
            <a:endParaRPr/>
          </a:p>
          <a:p>
            <a:pPr marL="630238" lvl="0" indent="-285750">
              <a:buFont typeface="Wingdings"/>
              <a:buChar char="ü"/>
              <a:defRPr/>
            </a:pP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административного штрафа.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6455" y="3047874"/>
            <a:ext cx="1624191" cy="2450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 bwMode="auto">
          <a:xfrm>
            <a:off x="122338" y="266569"/>
            <a:ext cx="32323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Segoe UI"/>
                <a:cs typeface="Segoe UI"/>
              </a:rPr>
              <a:t>Участники дорожного движения </a:t>
            </a:r>
            <a:r>
              <a:rPr lang="ru-RU">
                <a:solidFill>
                  <a:srgbClr val="C00000"/>
                </a:solidFill>
                <a:latin typeface="Segoe UI Semibold"/>
                <a:cs typeface="Segoe UI Semibold"/>
              </a:rPr>
              <a:t>имеют права и обязанности</a:t>
            </a:r>
            <a:r>
              <a:rPr lang="ru-RU">
                <a:latin typeface="Segoe UI"/>
                <a:cs typeface="Segoe UI"/>
              </a:rPr>
              <a:t>, это создает условия для обеспечения </a:t>
            </a:r>
            <a:br>
              <a:rPr lang="ru-RU">
                <a:latin typeface="Segoe UI"/>
                <a:cs typeface="Segoe UI"/>
              </a:rPr>
            </a:br>
            <a:r>
              <a:rPr lang="ru-RU">
                <a:latin typeface="Segoe UI"/>
                <a:cs typeface="Segoe UI"/>
              </a:rPr>
              <a:t>их </a:t>
            </a:r>
            <a:r>
              <a:rPr lang="ru-RU">
                <a:latin typeface="Segoe UI"/>
                <a:cs typeface="Segoe UI"/>
              </a:rPr>
              <a:t>безопасности. </a:t>
            </a:r>
            <a:br>
              <a:rPr lang="ru-RU">
                <a:latin typeface="Segoe UI"/>
                <a:cs typeface="Segoe UI"/>
              </a:rPr>
            </a:br>
            <a:r>
              <a:rPr lang="ru-RU">
                <a:latin typeface="Segoe UI"/>
                <a:cs typeface="Segoe UI"/>
              </a:rPr>
              <a:t>За </a:t>
            </a:r>
            <a:r>
              <a:rPr lang="ru-RU">
                <a:latin typeface="Segoe UI"/>
                <a:cs typeface="Segoe UI"/>
              </a:rPr>
              <a:t>соблюдением правил дорожного движения установлен государственный надзор и контроль. </a:t>
            </a:r>
            <a:endParaRPr/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Овал 20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rcRect l="0" t="0" r="0" b="13840"/>
          <a:stretch/>
        </p:blipFill>
        <p:spPr bwMode="auto">
          <a:xfrm>
            <a:off x="3313276" y="498068"/>
            <a:ext cx="3694963" cy="2122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 bwMode="auto">
          <a:xfrm>
            <a:off x="2463919" y="2851892"/>
            <a:ext cx="45029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Segoe UI"/>
                <a:cs typeface="Segoe UI"/>
              </a:rPr>
              <a:t>Эту </a:t>
            </a:r>
            <a:r>
              <a:rPr lang="ru-RU">
                <a:latin typeface="Segoe UI"/>
                <a:cs typeface="Segoe UI"/>
              </a:rPr>
              <a:t>функцию выполняет </a:t>
            </a:r>
            <a:r>
              <a:rPr lang="ru-RU">
                <a:solidFill>
                  <a:srgbClr val="005BAA"/>
                </a:solidFill>
                <a:latin typeface="Segoe UI Semibold"/>
                <a:cs typeface="Segoe UI Semibold"/>
              </a:rPr>
              <a:t>Госавтоинспекция МВД России</a:t>
            </a:r>
            <a:r>
              <a:rPr lang="ru-RU">
                <a:latin typeface="Segoe UI"/>
                <a:cs typeface="Segoe UI"/>
              </a:rPr>
              <a:t>. Также законодательно закреплена ответственность участников дорожного движения за нарушения ПДД </a:t>
            </a:r>
            <a:r>
              <a:rPr lang="ru-RU">
                <a:latin typeface="Segoe UI"/>
                <a:cs typeface="Segoe UI"/>
              </a:rPr>
              <a:t>(административная, уголовная). </a:t>
            </a:r>
            <a:r>
              <a:rPr lang="ru-RU">
                <a:latin typeface="Segoe UI"/>
                <a:cs typeface="Segoe UI"/>
              </a:rPr>
              <a:t>Надо давать себе отчет, </a:t>
            </a:r>
            <a:r>
              <a:rPr lang="ru-RU">
                <a:latin typeface="Segoe UI"/>
                <a:cs typeface="Segoe UI"/>
              </a:rPr>
              <a:t>что </a:t>
            </a:r>
            <a:br>
              <a:rPr lang="ru-RU">
                <a:latin typeface="Segoe UI"/>
                <a:cs typeface="Segoe UI"/>
              </a:rPr>
            </a:br>
            <a:r>
              <a:rPr lang="ru-RU">
                <a:solidFill>
                  <a:srgbClr val="C00000"/>
                </a:solidFill>
                <a:latin typeface="Segoe UI Semibold"/>
                <a:cs typeface="Segoe UI Semibold"/>
              </a:rPr>
              <a:t>ответственность </a:t>
            </a:r>
            <a:r>
              <a:rPr lang="ru-RU">
                <a:solidFill>
                  <a:srgbClr val="C00000"/>
                </a:solidFill>
                <a:latin typeface="Segoe UI Semibold"/>
                <a:cs typeface="Segoe UI Semibold"/>
              </a:rPr>
              <a:t>несут все </a:t>
            </a:r>
            <a:br>
              <a:rPr lang="ru-RU">
                <a:solidFill>
                  <a:srgbClr val="C00000"/>
                </a:solidFill>
                <a:latin typeface="Segoe UI Semibold"/>
                <a:cs typeface="Segoe UI Semibold"/>
              </a:rPr>
            </a:br>
            <a:r>
              <a:rPr lang="ru-RU">
                <a:solidFill>
                  <a:srgbClr val="C00000"/>
                </a:solidFill>
                <a:latin typeface="Segoe UI Semibold"/>
                <a:cs typeface="Segoe UI Semibold"/>
              </a:rPr>
              <a:t>участники </a:t>
            </a:r>
            <a:r>
              <a:rPr lang="ru-RU">
                <a:solidFill>
                  <a:srgbClr val="C00000"/>
                </a:solidFill>
                <a:latin typeface="Segoe UI Semibold"/>
                <a:cs typeface="Segoe UI Semibold"/>
              </a:rPr>
              <a:t>дорожного движения</a:t>
            </a:r>
            <a:r>
              <a:rPr lang="ru-RU">
                <a:latin typeface="Segoe UI"/>
                <a:cs typeface="Segoe UI"/>
              </a:rPr>
              <a:t>: пешеходы, водители, </a:t>
            </a:r>
            <a:r>
              <a:rPr lang="ru-RU">
                <a:latin typeface="Segoe UI"/>
                <a:cs typeface="Segoe UI"/>
              </a:rPr>
              <a:t>пассажиры – физические лица, а также </a:t>
            </a:r>
            <a:br>
              <a:rPr lang="ru-RU">
                <a:latin typeface="Segoe UI"/>
                <a:cs typeface="Segoe UI"/>
              </a:rPr>
            </a:br>
            <a:r>
              <a:rPr lang="ru-RU">
                <a:latin typeface="Segoe UI"/>
                <a:cs typeface="Segoe UI"/>
              </a:rPr>
              <a:t>юридические и </a:t>
            </a:r>
            <a:r>
              <a:rPr lang="ru-RU">
                <a:latin typeface="Segoe UI"/>
                <a:cs typeface="Segoe UI"/>
              </a:rPr>
              <a:t>должностные лица</a:t>
            </a:r>
            <a:r>
              <a:rPr lang="ru-RU">
                <a:latin typeface="Segoe UI"/>
                <a:cs typeface="Segoe UI"/>
              </a:rPr>
              <a:t>.</a:t>
            </a:r>
            <a:endParaRPr lang="ru-RU">
              <a:latin typeface="Segoe UI"/>
              <a:cs typeface="Segoe U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36425" y="3978372"/>
            <a:ext cx="1603202" cy="24656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 bwMode="auto">
          <a:xfrm>
            <a:off x="188992" y="163803"/>
            <a:ext cx="6905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ШТРАФЫ ДЛЯ ПЕШЕХОДОВ</a:t>
            </a:r>
            <a:endParaRPr lang="ru-RU" sz="2000">
              <a:solidFill>
                <a:srgbClr val="005BAA"/>
              </a:solidFill>
              <a:latin typeface="Segoe UI Semibold"/>
              <a:cs typeface="Segoe UI Semibold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034033" y="1264041"/>
            <a:ext cx="4955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Segoe UI Semibold"/>
                <a:cs typeface="Segoe UI Semibold"/>
              </a:rPr>
              <a:t>Статья </a:t>
            </a:r>
            <a:r>
              <a:rPr lang="ru-RU">
                <a:solidFill>
                  <a:prstClr val="black"/>
                </a:solidFill>
                <a:latin typeface="Segoe UI Semibold"/>
                <a:cs typeface="Segoe UI Semibold"/>
              </a:rPr>
              <a:t>12.29. Нарушение Правил дорожного движения пешеходом или иным лицом, участвующим в процессе дорожного </a:t>
            </a:r>
            <a:r>
              <a:rPr lang="ru-RU">
                <a:solidFill>
                  <a:prstClr val="black"/>
                </a:solidFill>
                <a:latin typeface="Segoe UI Semibold"/>
                <a:cs typeface="Segoe UI Semibold"/>
              </a:rPr>
              <a:t>движения</a:t>
            </a:r>
            <a:endParaRPr lang="ru-RU">
              <a:solidFill>
                <a:prstClr val="black"/>
              </a:solidFill>
              <a:latin typeface="Segoe UI Semibold"/>
              <a:cs typeface="Segoe UI Semibold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02740" y="655477"/>
            <a:ext cx="1573803" cy="242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 bwMode="auto">
          <a:xfrm>
            <a:off x="302740" y="3164498"/>
            <a:ext cx="6754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п. 1. </a:t>
            </a:r>
            <a:r>
              <a:rPr lang="ru-RU">
                <a:solidFill>
                  <a:srgbClr val="C00000"/>
                </a:solidFill>
                <a:latin typeface="Segoe UI"/>
                <a:cs typeface="Segoe UI"/>
              </a:rPr>
              <a:t>Нарушение </a:t>
            </a:r>
            <a:r>
              <a:rPr lang="ru-RU">
                <a:solidFill>
                  <a:srgbClr val="C00000"/>
                </a:solidFill>
                <a:latin typeface="Segoe UI"/>
                <a:cs typeface="Segoe UI"/>
              </a:rPr>
              <a:t>пешеходом или пассажиром транспортного средства Правил дорожного движения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– влечет предупреждение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или наложение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административного</a:t>
            </a:r>
            <a:br>
              <a:rPr lang="ru-RU">
                <a:solidFill>
                  <a:prstClr val="black"/>
                </a:solidFill>
                <a:latin typeface="Segoe UI"/>
                <a:cs typeface="Segoe UI"/>
              </a:rPr>
            </a:br>
            <a:r>
              <a:rPr lang="ru-RU">
                <a:solidFill>
                  <a:srgbClr val="C00000"/>
                </a:solidFill>
                <a:latin typeface="Segoe UI"/>
                <a:cs typeface="Segoe UI"/>
              </a:rPr>
              <a:t>штрафа </a:t>
            </a:r>
            <a:r>
              <a:rPr lang="ru-RU">
                <a:solidFill>
                  <a:srgbClr val="C00000"/>
                </a:solidFill>
                <a:latin typeface="Segoe UI"/>
                <a:cs typeface="Segoe UI"/>
              </a:rPr>
              <a:t>в размере </a:t>
            </a:r>
            <a:r>
              <a:rPr lang="ru-RU">
                <a:solidFill>
                  <a:srgbClr val="C00000"/>
                </a:solidFill>
                <a:latin typeface="Segoe UI"/>
                <a:cs typeface="Segoe UI"/>
              </a:rPr>
              <a:t>500 </a:t>
            </a:r>
            <a:r>
              <a:rPr lang="ru-RU">
                <a:solidFill>
                  <a:srgbClr val="C00000"/>
                </a:solidFill>
                <a:latin typeface="Segoe UI"/>
                <a:cs typeface="Segoe UI"/>
              </a:rPr>
              <a:t>рублей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 bwMode="auto">
          <a:xfrm>
            <a:off x="188992" y="163803"/>
            <a:ext cx="6905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ШТРАФЫ ДЛЯ ВЕЛОСИПЕДИСТОВ</a:t>
            </a:r>
            <a:endParaRPr lang="ru-RU" sz="2000">
              <a:solidFill>
                <a:srgbClr val="005BAA"/>
              </a:solidFill>
              <a:latin typeface="Segoe UI Semibold"/>
              <a:cs typeface="Segoe UI Semibold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034033" y="1264041"/>
            <a:ext cx="4955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Segoe UI Semibold"/>
                <a:cs typeface="Segoe UI Semibold"/>
              </a:rPr>
              <a:t>Статья </a:t>
            </a:r>
            <a:r>
              <a:rPr lang="ru-RU">
                <a:solidFill>
                  <a:prstClr val="black"/>
                </a:solidFill>
                <a:latin typeface="Segoe UI Semibold"/>
                <a:cs typeface="Segoe UI Semibold"/>
              </a:rPr>
              <a:t>12.29. Нарушение Правил дорожного движения пешеходом или иным лицом, участвующим в процессе дорожного </a:t>
            </a:r>
            <a:r>
              <a:rPr lang="ru-RU">
                <a:solidFill>
                  <a:prstClr val="black"/>
                </a:solidFill>
                <a:latin typeface="Segoe UI Semibold"/>
                <a:cs typeface="Segoe UI Semibold"/>
              </a:rPr>
              <a:t>движения</a:t>
            </a:r>
            <a:endParaRPr lang="ru-RU">
              <a:solidFill>
                <a:prstClr val="black"/>
              </a:solidFill>
              <a:latin typeface="Segoe UI Semibold"/>
              <a:cs typeface="Segoe UI Semibold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02740" y="655477"/>
            <a:ext cx="1573803" cy="242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 bwMode="auto">
          <a:xfrm>
            <a:off x="302740" y="3164498"/>
            <a:ext cx="67540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п. 2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. </a:t>
            </a:r>
            <a:r>
              <a:rPr lang="ru-RU">
                <a:solidFill>
                  <a:srgbClr val="C00000"/>
                </a:solidFill>
                <a:latin typeface="Segoe UI"/>
                <a:cs typeface="Segoe UI"/>
              </a:rPr>
              <a:t>Нарушение Правил дорожного движения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лицом, управляющим велосипедом, либо возчиком или другим лицом, непосредственно участвующим в процессе дорожного движения (за исключением лиц, указанных в части 1 настоящей статьи, а также водителя транспортного средства), — влечет наложение административного </a:t>
            </a:r>
            <a:br>
              <a:rPr lang="ru-RU">
                <a:solidFill>
                  <a:prstClr val="black"/>
                </a:solidFill>
                <a:latin typeface="Segoe UI"/>
                <a:cs typeface="Segoe UI"/>
              </a:rPr>
            </a:br>
            <a:r>
              <a:rPr lang="ru-RU">
                <a:solidFill>
                  <a:srgbClr val="C00000"/>
                </a:solidFill>
                <a:latin typeface="Segoe UI"/>
                <a:cs typeface="Segoe UI"/>
              </a:rPr>
              <a:t>штрафа </a:t>
            </a:r>
            <a:r>
              <a:rPr lang="ru-RU">
                <a:solidFill>
                  <a:srgbClr val="C00000"/>
                </a:solidFill>
                <a:latin typeface="Segoe UI"/>
                <a:cs typeface="Segoe UI"/>
              </a:rPr>
              <a:t>в размере </a:t>
            </a:r>
            <a:r>
              <a:rPr lang="ru-RU">
                <a:solidFill>
                  <a:srgbClr val="C00000"/>
                </a:solidFill>
                <a:latin typeface="Segoe UI"/>
                <a:cs typeface="Segoe UI"/>
              </a:rPr>
              <a:t>800 </a:t>
            </a:r>
            <a:r>
              <a:rPr lang="ru-RU">
                <a:solidFill>
                  <a:srgbClr val="C00000"/>
                </a:solidFill>
                <a:latin typeface="Segoe UI"/>
                <a:cs typeface="Segoe UI"/>
              </a:rPr>
              <a:t>рублей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.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02740" y="4912994"/>
            <a:ext cx="67540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ru-RU">
              <a:solidFill>
                <a:prstClr val="black"/>
              </a:solidFill>
              <a:latin typeface="Segoe UI"/>
              <a:cs typeface="Segoe UI"/>
            </a:endParaRPr>
          </a:p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п. 3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. </a:t>
            </a:r>
            <a:r>
              <a:rPr lang="ru-RU">
                <a:solidFill>
                  <a:srgbClr val="C00000"/>
                </a:solidFill>
                <a:latin typeface="Segoe UI"/>
                <a:cs typeface="Segoe UI"/>
              </a:rPr>
              <a:t>Нарушение Правил дорожного движения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лицами, указанными в части 2 настоящей статьи, совершенное </a:t>
            </a:r>
            <a:br>
              <a:rPr lang="ru-RU">
                <a:solidFill>
                  <a:prstClr val="black"/>
                </a:solidFill>
                <a:latin typeface="Segoe UI"/>
                <a:cs typeface="Segoe UI"/>
              </a:rPr>
            </a:br>
            <a:r>
              <a:rPr lang="ru-RU">
                <a:solidFill>
                  <a:srgbClr val="C00000"/>
                </a:solidFill>
                <a:latin typeface="Segoe UI"/>
                <a:cs typeface="Segoe UI"/>
              </a:rPr>
              <a:t>в </a:t>
            </a:r>
            <a:r>
              <a:rPr lang="ru-RU">
                <a:solidFill>
                  <a:srgbClr val="C00000"/>
                </a:solidFill>
                <a:latin typeface="Segoe UI"/>
                <a:cs typeface="Segoe UI"/>
              </a:rPr>
              <a:t>состоянии опьянения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, — влечет наложение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административного </a:t>
            </a:r>
            <a:r>
              <a:rPr lang="ru-RU">
                <a:solidFill>
                  <a:srgbClr val="C00000"/>
                </a:solidFill>
                <a:latin typeface="Segoe UI"/>
                <a:cs typeface="Segoe UI"/>
              </a:rPr>
              <a:t>штрафа в размере от 1000 до 1500 рублей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.</a:t>
            </a:r>
            <a:endParaRPr lang="ru-RU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rcRect l="0" t="0" r="0" b="8174"/>
          <a:stretch/>
        </p:blipFill>
        <p:spPr bwMode="auto">
          <a:xfrm>
            <a:off x="4230974" y="3268387"/>
            <a:ext cx="2263132" cy="3409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 bwMode="auto">
          <a:xfrm>
            <a:off x="198407" y="183409"/>
            <a:ext cx="66774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>
                <a:latin typeface="Segoe UI"/>
                <a:ea typeface="Times New Roman"/>
                <a:cs typeface="Segoe UI"/>
              </a:rPr>
              <a:t>До </a:t>
            </a:r>
            <a:r>
              <a:rPr lang="ru-RU" sz="2000">
                <a:latin typeface="Segoe UI"/>
                <a:ea typeface="Times New Roman"/>
                <a:cs typeface="Segoe UI"/>
              </a:rPr>
              <a:t>1940 года в каждом городе нашей страны были свои правила дорожного движения. </a:t>
            </a:r>
            <a:r>
              <a:rPr lang="ru-RU" sz="2000">
                <a:latin typeface="Segoe UI"/>
                <a:ea typeface="Times New Roman"/>
                <a:cs typeface="Segoe UI"/>
              </a:rPr>
              <a:t>В </a:t>
            </a:r>
            <a:r>
              <a:rPr lang="ru-RU" sz="2000">
                <a:latin typeface="Segoe UI"/>
                <a:ea typeface="Times New Roman"/>
                <a:cs typeface="Segoe UI"/>
              </a:rPr>
              <a:t>1940 году были утверждены первые </a:t>
            </a:r>
            <a:r>
              <a:rPr lang="ru-RU" sz="2000"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типовые правила дорожного движения</a:t>
            </a:r>
            <a:r>
              <a:rPr lang="ru-RU" sz="2000">
                <a:latin typeface="Segoe UI"/>
                <a:ea typeface="Times New Roman"/>
                <a:cs typeface="Segoe UI"/>
              </a:rPr>
              <a:t>, </a:t>
            </a:r>
            <a:r>
              <a:rPr lang="ru-RU" sz="2000">
                <a:latin typeface="Segoe UI"/>
                <a:ea typeface="Times New Roman"/>
                <a:cs typeface="Segoe UI"/>
              </a:rPr>
              <a:t>на </a:t>
            </a:r>
            <a:r>
              <a:rPr lang="ru-RU" sz="2000">
                <a:latin typeface="Segoe UI"/>
                <a:ea typeface="Times New Roman"/>
                <a:cs typeface="Segoe UI"/>
              </a:rPr>
              <a:t>основе которых создавались правила </a:t>
            </a:r>
            <a:br>
              <a:rPr lang="ru-RU" sz="2000">
                <a:latin typeface="Segoe UI"/>
                <a:ea typeface="Times New Roman"/>
                <a:cs typeface="Segoe UI"/>
              </a:rPr>
            </a:br>
            <a:r>
              <a:rPr lang="ru-RU" sz="2000">
                <a:latin typeface="Segoe UI"/>
                <a:ea typeface="Times New Roman"/>
                <a:cs typeface="Segoe UI"/>
              </a:rPr>
              <a:t>на </a:t>
            </a:r>
            <a:r>
              <a:rPr lang="ru-RU" sz="2000">
                <a:latin typeface="Segoe UI"/>
                <a:ea typeface="Times New Roman"/>
                <a:cs typeface="Segoe UI"/>
              </a:rPr>
              <a:t>местах</a:t>
            </a:r>
            <a:r>
              <a:rPr lang="ru-RU" sz="2000">
                <a:latin typeface="Segoe UI"/>
                <a:ea typeface="Times New Roman"/>
                <a:cs typeface="Segoe UI"/>
              </a:rPr>
              <a:t>. </a:t>
            </a:r>
            <a:endParaRPr lang="ru-RU" sz="2000">
              <a:latin typeface="Segoe UI"/>
              <a:ea typeface="Times New Roman"/>
              <a:cs typeface="Segoe UI"/>
            </a:endParaRPr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8" name="Прямоугольник 17"/>
          <p:cNvSpPr/>
          <p:nvPr/>
        </p:nvSpPr>
        <p:spPr bwMode="auto">
          <a:xfrm>
            <a:off x="198407" y="3450566"/>
            <a:ext cx="3728776" cy="3170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>
                <a:latin typeface="Segoe UI"/>
                <a:ea typeface="Times New Roman"/>
                <a:cs typeface="Segoe UI"/>
              </a:rPr>
              <a:t>Современные правила дорожного движения приняты Постановлением Правительства Российской Федерации от 23 октября 1993 года № 1090 претерпевают постоянные изменения, оправданные изменениями в дорожно-транспортной среде.</a:t>
            </a:r>
            <a:endParaRPr lang="ru-RU" sz="2000">
              <a:latin typeface="Segoe UI"/>
              <a:ea typeface="Times New Roman"/>
              <a:cs typeface="Segoe UI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98407" y="1814625"/>
            <a:ext cx="68739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>
                <a:latin typeface="Segoe UI"/>
                <a:ea typeface="Times New Roman"/>
                <a:cs typeface="Segoe UI"/>
              </a:rPr>
              <a:t>Единые </a:t>
            </a:r>
            <a:r>
              <a:rPr lang="ru-RU" sz="2000">
                <a:latin typeface="Segoe UI"/>
                <a:ea typeface="Times New Roman"/>
                <a:cs typeface="Segoe UI"/>
              </a:rPr>
              <a:t>для всей страны правила были введены </a:t>
            </a:r>
            <a:br>
              <a:rPr lang="ru-RU" sz="2000">
                <a:latin typeface="Segoe UI"/>
                <a:ea typeface="Times New Roman"/>
                <a:cs typeface="Segoe UI"/>
              </a:rPr>
            </a:br>
            <a:r>
              <a:rPr lang="ru-RU" sz="2000"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в </a:t>
            </a:r>
            <a:r>
              <a:rPr lang="ru-RU" sz="2000"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1961 </a:t>
            </a:r>
            <a:r>
              <a:rPr lang="ru-RU" sz="2000"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году</a:t>
            </a:r>
            <a:r>
              <a:rPr lang="ru-RU" sz="2000">
                <a:latin typeface="Segoe UI"/>
                <a:ea typeface="Times New Roman"/>
                <a:cs typeface="Segoe UI"/>
              </a:rPr>
              <a:t>. На основании </a:t>
            </a:r>
            <a:r>
              <a:rPr lang="ru-RU" sz="2000"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Женевской международной Конвенции</a:t>
            </a:r>
            <a:r>
              <a:rPr lang="ru-RU" sz="2000">
                <a:latin typeface="Segoe UI"/>
                <a:ea typeface="Times New Roman"/>
                <a:cs typeface="Segoe UI"/>
              </a:rPr>
              <a:t>,</a:t>
            </a:r>
            <a:r>
              <a:rPr lang="ru-RU" sz="2000"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 </a:t>
            </a:r>
            <a:r>
              <a:rPr lang="ru-RU" sz="2000">
                <a:latin typeface="Segoe UI"/>
                <a:ea typeface="Times New Roman"/>
                <a:cs typeface="Segoe UI"/>
              </a:rPr>
              <a:t>принятой </a:t>
            </a:r>
            <a:r>
              <a:rPr lang="ru-RU" sz="2000">
                <a:latin typeface="Segoe UI"/>
                <a:ea typeface="Times New Roman"/>
                <a:cs typeface="Segoe UI"/>
              </a:rPr>
              <a:t>8 ноября </a:t>
            </a:r>
            <a:r>
              <a:rPr lang="ru-RU" sz="2000">
                <a:latin typeface="Segoe UI"/>
                <a:ea typeface="Times New Roman"/>
                <a:cs typeface="Segoe UI"/>
              </a:rPr>
              <a:t>1968 года, в правила дорожного движения внесены изменения и дополнения.</a:t>
            </a:r>
            <a:endParaRPr lang="ru-RU" sz="2000">
              <a:latin typeface="Segoe UI"/>
              <a:ea typeface="Times New Roman"/>
              <a:cs typeface="Segoe U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752483" y="2634047"/>
            <a:ext cx="6172039" cy="8771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defRPr/>
            </a:pPr>
            <a:r>
              <a:rPr lang="ru-RU" sz="1700">
                <a:latin typeface="Segoe UI"/>
                <a:ea typeface="微软雅黑"/>
                <a:cs typeface="Segoe UI"/>
              </a:rPr>
              <a:t>Подойдя </a:t>
            </a:r>
            <a:r>
              <a:rPr lang="ru-RU" sz="1700">
                <a:latin typeface="Segoe UI"/>
                <a:ea typeface="微软雅黑"/>
                <a:cs typeface="Segoe UI"/>
              </a:rPr>
              <a:t>к пешеходному </a:t>
            </a:r>
            <a:r>
              <a:rPr lang="ru-RU" sz="1700">
                <a:latin typeface="Segoe UI"/>
                <a:ea typeface="微软雅黑"/>
                <a:cs typeface="Segoe UI"/>
              </a:rPr>
              <a:t>переходу </a:t>
            </a:r>
            <a:r>
              <a:rPr lang="ru-RU" sz="1700">
                <a:latin typeface="Segoe UI"/>
                <a:ea typeface="微软雅黑"/>
                <a:cs typeface="Segoe UI"/>
              </a:rPr>
              <a:t>остановись </a:t>
            </a:r>
            <a:r>
              <a:rPr lang="ru-RU" sz="1700">
                <a:latin typeface="Segoe UI"/>
                <a:ea typeface="微软雅黑"/>
                <a:cs typeface="Segoe UI"/>
              </a:rPr>
              <a:t>на </a:t>
            </a:r>
            <a:r>
              <a:rPr lang="ru-RU" sz="1700">
                <a:latin typeface="Segoe UI"/>
                <a:ea typeface="微软雅黑"/>
                <a:cs typeface="Segoe UI"/>
              </a:rPr>
              <a:t>краю тротуара </a:t>
            </a:r>
            <a:r>
              <a:rPr lang="ru-RU" sz="1700">
                <a:latin typeface="Segoe UI"/>
                <a:ea typeface="微软雅黑"/>
                <a:cs typeface="Segoe UI"/>
              </a:rPr>
              <a:t>с </a:t>
            </a:r>
            <a:r>
              <a:rPr lang="ru-RU" sz="1700">
                <a:latin typeface="Segoe UI"/>
                <a:ea typeface="微软雅黑"/>
                <a:cs typeface="Segoe UI"/>
              </a:rPr>
              <a:t>правой стороны, не наступая </a:t>
            </a:r>
            <a:r>
              <a:rPr lang="ru-RU" sz="1700">
                <a:latin typeface="Segoe UI"/>
                <a:ea typeface="微软雅黑"/>
                <a:cs typeface="Segoe UI"/>
              </a:rPr>
              <a:t>на бордюр (</a:t>
            </a:r>
            <a:r>
              <a:rPr lang="ru-RU" sz="1700">
                <a:latin typeface="Segoe UI"/>
                <a:ea typeface="微软雅黑"/>
                <a:cs typeface="Segoe UI"/>
              </a:rPr>
              <a:t>поребрик</a:t>
            </a:r>
            <a:r>
              <a:rPr lang="ru-RU" sz="1700">
                <a:latin typeface="Segoe UI"/>
                <a:ea typeface="微软雅黑"/>
                <a:cs typeface="Segoe UI"/>
              </a:rPr>
              <a:t>).</a:t>
            </a:r>
            <a:endParaRPr lang="ru-RU" sz="1700">
              <a:latin typeface="Segoe UI"/>
              <a:ea typeface="微软雅黑"/>
              <a:cs typeface="Segoe UI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188992" y="163803"/>
            <a:ext cx="69051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ПРАВИЛА БЕЗОПАСНОГО ПЕРЕХОДА ПРОЕЗЖЕЙ ЧАСТИ </a:t>
            </a: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ПО </a:t>
            </a: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РЕГУЛИРУЕМОМУ ПЕШЕХОДНОМУ ПЕРЕХОДУ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307202" y="2892629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 bwMode="auto"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700"/>
            </a:p>
          </p:txBody>
        </p:sp>
        <p:sp>
          <p:nvSpPr>
            <p:cNvPr id="4" name="Овал 3"/>
            <p:cNvSpPr/>
            <p:nvPr/>
          </p:nvSpPr>
          <p:spPr bwMode="auto"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700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 flipV="0">
            <a:off x="752482" y="3429000"/>
            <a:ext cx="6173478" cy="8690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defRPr/>
            </a:pPr>
            <a:r>
              <a:rPr lang="ru-RU" sz="1700">
                <a:latin typeface="Segoe UI"/>
                <a:ea typeface="微软雅黑"/>
                <a:cs typeface="Segoe UI"/>
              </a:rPr>
              <a:t>Дождись </a:t>
            </a:r>
            <a:r>
              <a:rPr lang="ru-RU" sz="1700">
                <a:latin typeface="Segoe UI"/>
                <a:ea typeface="微软雅黑"/>
                <a:cs typeface="Segoe UI"/>
              </a:rPr>
              <a:t>разрешающего </a:t>
            </a:r>
            <a:r>
              <a:rPr lang="ru-RU" sz="1700">
                <a:latin typeface="Segoe UI"/>
                <a:ea typeface="微软雅黑"/>
                <a:cs typeface="Segoe UI"/>
              </a:rPr>
              <a:t>сигнала </a:t>
            </a:r>
            <a:r>
              <a:rPr lang="ru-RU" sz="1700">
                <a:latin typeface="Segoe UI"/>
                <a:ea typeface="微软雅黑"/>
                <a:cs typeface="Segoe UI"/>
              </a:rPr>
              <a:t>пешеходного </a:t>
            </a:r>
            <a:r>
              <a:rPr lang="ru-RU" sz="1700">
                <a:latin typeface="Segoe UI"/>
                <a:ea typeface="微软雅黑"/>
                <a:cs typeface="Segoe UI"/>
              </a:rPr>
              <a:t>светофора или </a:t>
            </a:r>
            <a:r>
              <a:rPr lang="ru-RU" sz="1700">
                <a:latin typeface="Segoe UI"/>
                <a:ea typeface="微软雅黑"/>
                <a:cs typeface="Segoe UI"/>
              </a:rPr>
              <a:t>разрешающего жеста регулировщика.</a:t>
            </a:r>
            <a:endParaRPr/>
          </a:p>
        </p:txBody>
      </p:sp>
      <p:grpSp>
        <p:nvGrpSpPr>
          <p:cNvPr id="63" name="Группа 62"/>
          <p:cNvGrpSpPr/>
          <p:nvPr/>
        </p:nvGrpSpPr>
        <p:grpSpPr bwMode="auto">
          <a:xfrm>
            <a:off x="294044" y="3671046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 bwMode="auto"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700"/>
            </a:p>
          </p:txBody>
        </p:sp>
        <p:sp>
          <p:nvSpPr>
            <p:cNvPr id="65" name="Овал 64"/>
            <p:cNvSpPr/>
            <p:nvPr/>
          </p:nvSpPr>
          <p:spPr bwMode="auto"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700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755284" y="4187645"/>
            <a:ext cx="6211540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defRPr/>
            </a:pPr>
            <a:r>
              <a:rPr lang="ru-RU" sz="1700">
                <a:latin typeface="Segoe UI"/>
                <a:ea typeface="微软雅黑"/>
                <a:cs typeface="Segoe UI"/>
              </a:rPr>
              <a:t>Посмотри налево, направо и ещё раз налево, убедись, что транспортные средства стоят и пропускают пешеходов.</a:t>
            </a:r>
            <a:endParaRPr/>
          </a:p>
        </p:txBody>
      </p:sp>
      <p:grpSp>
        <p:nvGrpSpPr>
          <p:cNvPr id="67" name="Группа 66"/>
          <p:cNvGrpSpPr/>
          <p:nvPr/>
        </p:nvGrpSpPr>
        <p:grpSpPr bwMode="auto">
          <a:xfrm>
            <a:off x="307202" y="4315421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 bwMode="auto"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700"/>
            </a:p>
          </p:txBody>
        </p:sp>
        <p:sp>
          <p:nvSpPr>
            <p:cNvPr id="71" name="Овал 70"/>
            <p:cNvSpPr/>
            <p:nvPr/>
          </p:nvSpPr>
          <p:spPr bwMode="auto"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700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752483" y="4897523"/>
            <a:ext cx="5951123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defRPr/>
            </a:pPr>
            <a:r>
              <a:rPr lang="ru-RU" sz="1700">
                <a:latin typeface="Segoe UI"/>
                <a:ea typeface="微软雅黑"/>
                <a:cs typeface="Segoe UI"/>
              </a:rPr>
              <a:t>Переходи проезжую часть, придерживаясь правой стороны перехода.</a:t>
            </a:r>
            <a:endParaRPr/>
          </a:p>
        </p:txBody>
      </p:sp>
      <p:grpSp>
        <p:nvGrpSpPr>
          <p:cNvPr id="73" name="Группа 72"/>
          <p:cNvGrpSpPr/>
          <p:nvPr/>
        </p:nvGrpSpPr>
        <p:grpSpPr bwMode="auto">
          <a:xfrm>
            <a:off x="310201" y="5025299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 bwMode="auto"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700"/>
            </a:p>
          </p:txBody>
        </p:sp>
        <p:sp>
          <p:nvSpPr>
            <p:cNvPr id="75" name="Овал 74"/>
            <p:cNvSpPr/>
            <p:nvPr/>
          </p:nvSpPr>
          <p:spPr bwMode="auto"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700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755284" y="5543762"/>
            <a:ext cx="5959351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defRPr/>
            </a:pPr>
            <a:r>
              <a:rPr lang="ru-RU" sz="1700">
                <a:latin typeface="Segoe UI"/>
                <a:ea typeface="微软雅黑"/>
                <a:cs typeface="Segoe UI"/>
              </a:rPr>
              <a:t>Переходи проезжую часть быстрым шагом, </a:t>
            </a:r>
            <a:br>
              <a:rPr lang="ru-RU" sz="1700">
                <a:latin typeface="Segoe UI"/>
                <a:ea typeface="微软雅黑"/>
                <a:cs typeface="Segoe UI"/>
              </a:rPr>
            </a:br>
            <a:r>
              <a:rPr lang="ru-RU" sz="1700">
                <a:latin typeface="Segoe UI"/>
                <a:ea typeface="微软雅黑"/>
                <a:cs typeface="Segoe UI"/>
              </a:rPr>
              <a:t>но </a:t>
            </a:r>
            <a:r>
              <a:rPr lang="ru-RU" sz="1700">
                <a:latin typeface="Segoe UI"/>
                <a:ea typeface="微软雅黑"/>
                <a:cs typeface="Segoe UI"/>
              </a:rPr>
              <a:t>не бегом!</a:t>
            </a:r>
            <a:endParaRPr/>
          </a:p>
        </p:txBody>
      </p:sp>
      <p:grpSp>
        <p:nvGrpSpPr>
          <p:cNvPr id="79" name="Группа 78"/>
          <p:cNvGrpSpPr/>
          <p:nvPr/>
        </p:nvGrpSpPr>
        <p:grpSpPr bwMode="auto">
          <a:xfrm>
            <a:off x="305284" y="5671538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 bwMode="auto"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700"/>
            </a:p>
          </p:txBody>
        </p:sp>
        <p:sp>
          <p:nvSpPr>
            <p:cNvPr id="81" name="Овал 80"/>
            <p:cNvSpPr/>
            <p:nvPr/>
          </p:nvSpPr>
          <p:spPr bwMode="auto"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700"/>
            </a:p>
          </p:txBody>
        </p:sp>
      </p:grpSp>
      <p:grpSp>
        <p:nvGrpSpPr>
          <p:cNvPr id="41" name="Группа 40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42" name="Прямоугольник 41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4" name="Овал 43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5" name="Овал 44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9" name="Прямоугольник 28"/>
          <p:cNvSpPr/>
          <p:nvPr/>
        </p:nvSpPr>
        <p:spPr bwMode="auto">
          <a:xfrm flipH="0" flipV="0">
            <a:off x="225687" y="1179465"/>
            <a:ext cx="6928335" cy="112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00">
                <a:latin typeface="Segoe UI"/>
                <a:ea typeface="Times New Roman"/>
                <a:cs typeface="Segoe UI"/>
              </a:rPr>
              <a:t>Дорожные знаки «Пешеходный переход», </a:t>
            </a:r>
            <a:r>
              <a:rPr lang="ru-RU" sz="1700">
                <a:latin typeface="Segoe UI"/>
                <a:ea typeface="Times New Roman"/>
                <a:cs typeface="Segoe UI"/>
              </a:rPr>
              <a:t>установленные </a:t>
            </a:r>
            <a:r>
              <a:rPr lang="ru-RU" sz="1700">
                <a:latin typeface="Segoe UI"/>
                <a:ea typeface="Times New Roman"/>
                <a:cs typeface="Segoe UI"/>
              </a:rPr>
              <a:t>с </a:t>
            </a:r>
            <a:r>
              <a:rPr lang="ru-RU" sz="1700">
                <a:latin typeface="Segoe UI"/>
                <a:ea typeface="Times New Roman"/>
                <a:cs typeface="Segoe UI"/>
              </a:rPr>
              <a:t>обеих сторон пешеходного перехода, предписывают пешеходу именно </a:t>
            </a:r>
            <a:r>
              <a:rPr lang="ru-RU" sz="1700">
                <a:latin typeface="Segoe UI"/>
                <a:ea typeface="Times New Roman"/>
                <a:cs typeface="Segoe UI"/>
              </a:rPr>
              <a:t>в </a:t>
            </a:r>
            <a:r>
              <a:rPr lang="ru-RU" sz="1700">
                <a:latin typeface="Segoe UI"/>
                <a:ea typeface="Times New Roman"/>
                <a:cs typeface="Segoe UI"/>
              </a:rPr>
              <a:t>этом месте </a:t>
            </a:r>
            <a:r>
              <a:rPr lang="ru-RU" sz="1700">
                <a:latin typeface="Segoe UI"/>
                <a:ea typeface="Times New Roman"/>
                <a:cs typeface="Segoe UI"/>
              </a:rPr>
              <a:t>осуществлять </a:t>
            </a:r>
            <a:r>
              <a:rPr lang="ru-RU" sz="1700">
                <a:latin typeface="Segoe UI"/>
                <a:ea typeface="Times New Roman"/>
                <a:cs typeface="Segoe UI"/>
              </a:rPr>
              <a:t>переход проезжей части дороги.</a:t>
            </a:r>
            <a:endParaRPr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368325" y="1972305"/>
            <a:ext cx="670560" cy="67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807858" y="2273237"/>
            <a:ext cx="6286296" cy="8771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defRPr/>
            </a:pPr>
            <a:r>
              <a:rPr lang="ru-RU" sz="1700">
                <a:latin typeface="Segoe UI"/>
                <a:ea typeface="微软雅黑"/>
                <a:cs typeface="Segoe UI"/>
              </a:rPr>
              <a:t>Подойдя к пешеходному </a:t>
            </a:r>
            <a:r>
              <a:rPr lang="ru-RU" sz="1700">
                <a:latin typeface="Segoe UI"/>
                <a:ea typeface="微软雅黑"/>
                <a:cs typeface="Segoe UI"/>
              </a:rPr>
              <a:t>переходу остановись на </a:t>
            </a:r>
            <a:r>
              <a:rPr lang="ru-RU" sz="1700">
                <a:latin typeface="Segoe UI"/>
                <a:ea typeface="微软雅黑"/>
                <a:cs typeface="Segoe UI"/>
              </a:rPr>
              <a:t>краю </a:t>
            </a:r>
            <a:r>
              <a:rPr lang="ru-RU" sz="1700">
                <a:latin typeface="Segoe UI"/>
                <a:ea typeface="微软雅黑"/>
                <a:cs typeface="Segoe UI"/>
              </a:rPr>
              <a:t>тротуара с </a:t>
            </a:r>
            <a:r>
              <a:rPr lang="ru-RU" sz="1700">
                <a:latin typeface="Segoe UI"/>
                <a:ea typeface="微软雅黑"/>
                <a:cs typeface="Segoe UI"/>
              </a:rPr>
              <a:t>правой стороны, </a:t>
            </a:r>
            <a:r>
              <a:rPr lang="ru-RU" sz="1700">
                <a:latin typeface="Segoe UI"/>
                <a:ea typeface="微软雅黑"/>
                <a:cs typeface="Segoe UI"/>
              </a:rPr>
              <a:t>не </a:t>
            </a:r>
            <a:r>
              <a:rPr lang="ru-RU" sz="1700">
                <a:latin typeface="Segoe UI"/>
                <a:ea typeface="微软雅黑"/>
                <a:cs typeface="Segoe UI"/>
              </a:rPr>
              <a:t>наступая </a:t>
            </a:r>
            <a:r>
              <a:rPr lang="ru-RU" sz="1700">
                <a:latin typeface="Segoe UI"/>
                <a:ea typeface="微软雅黑"/>
                <a:cs typeface="Segoe UI"/>
              </a:rPr>
              <a:t>на бордюр (</a:t>
            </a:r>
            <a:r>
              <a:rPr lang="ru-RU" sz="1700">
                <a:latin typeface="Segoe UI"/>
                <a:ea typeface="微软雅黑"/>
                <a:cs typeface="Segoe UI"/>
              </a:rPr>
              <a:t>поребрик</a:t>
            </a:r>
            <a:r>
              <a:rPr lang="ru-RU" sz="1700">
                <a:latin typeface="Segoe UI"/>
                <a:ea typeface="微软雅黑"/>
                <a:cs typeface="Segoe UI"/>
              </a:rPr>
              <a:t>).</a:t>
            </a:r>
            <a:endParaRPr lang="ru-RU" sz="1700">
              <a:latin typeface="Segoe UI"/>
              <a:ea typeface="微软雅黑"/>
              <a:cs typeface="Segoe UI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188992" y="163803"/>
            <a:ext cx="69051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ПРАВИЛА БЕЗОПАСНОГО ПЕРЕХОДА ПРОЕЗЖЕЙ ЧАСТИ </a:t>
            </a: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ПО НЕРЕГУЛИРУЕМОМУ </a:t>
            </a: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ПЕШЕХОДНОМУ ПЕРЕХОДУ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339860" y="2525616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 bwMode="auto"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700"/>
            </a:p>
          </p:txBody>
        </p:sp>
        <p:sp>
          <p:nvSpPr>
            <p:cNvPr id="4" name="Овал 3"/>
            <p:cNvSpPr/>
            <p:nvPr/>
          </p:nvSpPr>
          <p:spPr bwMode="auto"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700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807860" y="3179172"/>
            <a:ext cx="6286294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defRPr/>
            </a:pPr>
            <a:r>
              <a:rPr lang="ru-RU" sz="1700">
                <a:latin typeface="Segoe UI"/>
                <a:ea typeface="微软雅黑"/>
                <a:cs typeface="Segoe UI"/>
              </a:rPr>
              <a:t>Посмотри </a:t>
            </a:r>
            <a:r>
              <a:rPr lang="ru-RU" sz="1700">
                <a:latin typeface="Segoe UI"/>
                <a:ea typeface="微软雅黑"/>
                <a:cs typeface="Segoe UI"/>
              </a:rPr>
              <a:t>налево и направо и </a:t>
            </a:r>
            <a:r>
              <a:rPr lang="ru-RU" sz="1700">
                <a:latin typeface="Segoe UI"/>
                <a:ea typeface="微软雅黑"/>
                <a:cs typeface="Segoe UI"/>
              </a:rPr>
              <a:t>определи: какая </a:t>
            </a:r>
            <a:r>
              <a:rPr lang="ru-RU" sz="1700">
                <a:latin typeface="Segoe UI"/>
                <a:ea typeface="微软雅黑"/>
                <a:cs typeface="Segoe UI"/>
              </a:rPr>
              <a:t>это дорога − </a:t>
            </a:r>
            <a:r>
              <a:rPr lang="ru-RU" sz="1700">
                <a:latin typeface="Segoe UI"/>
                <a:ea typeface="微软雅黑"/>
                <a:cs typeface="Segoe UI"/>
              </a:rPr>
              <a:t>с </a:t>
            </a:r>
            <a:r>
              <a:rPr lang="ru-RU" sz="1700">
                <a:latin typeface="Segoe UI"/>
                <a:ea typeface="微软雅黑"/>
                <a:cs typeface="Segoe UI"/>
              </a:rPr>
              <a:t>двусторонним или </a:t>
            </a:r>
            <a:r>
              <a:rPr lang="ru-RU" sz="1700">
                <a:latin typeface="Segoe UI"/>
                <a:ea typeface="微软雅黑"/>
                <a:cs typeface="Segoe UI"/>
              </a:rPr>
              <a:t> односторонним движением.</a:t>
            </a:r>
            <a:endParaRPr lang="ru-RU" sz="1700">
              <a:latin typeface="Segoe UI"/>
              <a:ea typeface="微软雅黑"/>
              <a:cs typeface="Segoe UI"/>
            </a:endParaRPr>
          </a:p>
        </p:txBody>
      </p:sp>
      <p:grpSp>
        <p:nvGrpSpPr>
          <p:cNvPr id="63" name="Группа 62"/>
          <p:cNvGrpSpPr/>
          <p:nvPr/>
        </p:nvGrpSpPr>
        <p:grpSpPr bwMode="auto">
          <a:xfrm>
            <a:off x="339860" y="3249000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 bwMode="auto"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700"/>
            </a:p>
          </p:txBody>
        </p:sp>
        <p:sp>
          <p:nvSpPr>
            <p:cNvPr id="65" name="Овал 64"/>
            <p:cNvSpPr/>
            <p:nvPr/>
          </p:nvSpPr>
          <p:spPr bwMode="auto"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700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811921" y="3824471"/>
            <a:ext cx="6378374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defRPr/>
            </a:pPr>
            <a:r>
              <a:rPr lang="ru-RU" sz="1700">
                <a:latin typeface="Segoe UI"/>
                <a:ea typeface="微软雅黑"/>
                <a:cs typeface="Segoe UI"/>
              </a:rPr>
              <a:t>Посмотри </a:t>
            </a:r>
            <a:r>
              <a:rPr lang="ru-RU" sz="1700">
                <a:latin typeface="Segoe UI"/>
                <a:ea typeface="微软雅黑"/>
                <a:cs typeface="Segoe UI"/>
              </a:rPr>
              <a:t>налево и </a:t>
            </a:r>
            <a:r>
              <a:rPr lang="ru-RU" sz="1700">
                <a:latin typeface="Segoe UI"/>
                <a:ea typeface="微软雅黑"/>
                <a:cs typeface="Segoe UI"/>
              </a:rPr>
              <a:t>убедись, </a:t>
            </a:r>
            <a:r>
              <a:rPr lang="ru-RU" sz="1700">
                <a:latin typeface="Segoe UI"/>
                <a:ea typeface="微软雅黑"/>
                <a:cs typeface="Segoe UI"/>
              </a:rPr>
              <a:t>что транспортные средства остановились или находятся на безопасном расстоянии.</a:t>
            </a:r>
            <a:endParaRPr/>
          </a:p>
        </p:txBody>
      </p:sp>
      <p:grpSp>
        <p:nvGrpSpPr>
          <p:cNvPr id="67" name="Группа 66"/>
          <p:cNvGrpSpPr/>
          <p:nvPr/>
        </p:nvGrpSpPr>
        <p:grpSpPr bwMode="auto">
          <a:xfrm>
            <a:off x="339860" y="3958142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 bwMode="auto"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700"/>
            </a:p>
          </p:txBody>
        </p:sp>
        <p:sp>
          <p:nvSpPr>
            <p:cNvPr id="71" name="Овал 70"/>
            <p:cNvSpPr/>
            <p:nvPr/>
          </p:nvSpPr>
          <p:spPr bwMode="auto"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700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812951" y="4470269"/>
            <a:ext cx="6376315" cy="11387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defRPr/>
            </a:pPr>
            <a:r>
              <a:rPr lang="ru-RU" sz="1700">
                <a:latin typeface="Segoe UI"/>
                <a:ea typeface="微软雅黑"/>
                <a:cs typeface="Segoe UI"/>
              </a:rPr>
              <a:t>Если дорога с двусторонним движением, </a:t>
            </a:r>
            <a:r>
              <a:rPr lang="ru-RU" sz="1700">
                <a:latin typeface="Segoe UI"/>
                <a:ea typeface="微软雅黑"/>
                <a:cs typeface="Segoe UI"/>
              </a:rPr>
              <a:t>посмотри </a:t>
            </a:r>
            <a:br>
              <a:rPr lang="ru-RU" sz="1700">
                <a:latin typeface="Segoe UI"/>
                <a:ea typeface="微软雅黑"/>
                <a:cs typeface="Segoe UI"/>
              </a:rPr>
            </a:br>
            <a:r>
              <a:rPr lang="ru-RU" sz="1700">
                <a:latin typeface="Segoe UI"/>
                <a:ea typeface="微软雅黑"/>
                <a:cs typeface="Segoe UI"/>
              </a:rPr>
              <a:t>направо </a:t>
            </a:r>
            <a:r>
              <a:rPr lang="ru-RU" sz="1700">
                <a:latin typeface="Segoe UI"/>
                <a:ea typeface="微软雅黑"/>
                <a:cs typeface="Segoe UI"/>
              </a:rPr>
              <a:t>и </a:t>
            </a:r>
            <a:r>
              <a:rPr lang="ru-RU" sz="1700">
                <a:latin typeface="Segoe UI"/>
                <a:ea typeface="微软雅黑"/>
                <a:cs typeface="Segoe UI"/>
              </a:rPr>
              <a:t>убедись, </a:t>
            </a:r>
            <a:r>
              <a:rPr lang="ru-RU" sz="1700">
                <a:latin typeface="Segoe UI"/>
                <a:ea typeface="微软雅黑"/>
                <a:cs typeface="Segoe UI"/>
              </a:rPr>
              <a:t>что справа транспортные </a:t>
            </a:r>
            <a:br>
              <a:rPr lang="ru-RU" sz="1700">
                <a:latin typeface="Segoe UI"/>
                <a:ea typeface="微软雅黑"/>
                <a:cs typeface="Segoe UI"/>
              </a:rPr>
            </a:br>
            <a:r>
              <a:rPr lang="ru-RU" sz="1700">
                <a:latin typeface="Segoe UI"/>
                <a:ea typeface="微软雅黑"/>
                <a:cs typeface="Segoe UI"/>
              </a:rPr>
              <a:t>средства также </a:t>
            </a:r>
            <a:r>
              <a:rPr lang="ru-RU" sz="1700">
                <a:latin typeface="Segoe UI"/>
                <a:ea typeface="微软雅黑"/>
                <a:cs typeface="Segoe UI"/>
              </a:rPr>
              <a:t>остановились или находятся </a:t>
            </a:r>
            <a:br>
              <a:rPr lang="ru-RU" sz="1700">
                <a:latin typeface="Segoe UI"/>
                <a:ea typeface="微软雅黑"/>
                <a:cs typeface="Segoe UI"/>
              </a:rPr>
            </a:br>
            <a:r>
              <a:rPr lang="ru-RU" sz="1700">
                <a:latin typeface="Segoe UI"/>
                <a:ea typeface="微软雅黑"/>
                <a:cs typeface="Segoe UI"/>
              </a:rPr>
              <a:t>на </a:t>
            </a:r>
            <a:r>
              <a:rPr lang="ru-RU" sz="1700">
                <a:latin typeface="Segoe UI"/>
                <a:ea typeface="微软雅黑"/>
                <a:cs typeface="Segoe UI"/>
              </a:rPr>
              <a:t>безопасном </a:t>
            </a:r>
            <a:r>
              <a:rPr lang="ru-RU" sz="1700">
                <a:latin typeface="Segoe UI"/>
                <a:ea typeface="微软雅黑"/>
                <a:cs typeface="Segoe UI"/>
              </a:rPr>
              <a:t>расстоянии</a:t>
            </a:r>
            <a:r>
              <a:rPr lang="ru-RU" sz="1700">
                <a:latin typeface="Segoe UI"/>
                <a:ea typeface="微软雅黑"/>
                <a:cs typeface="Segoe UI"/>
              </a:rPr>
              <a:t>.</a:t>
            </a:r>
            <a:endParaRPr/>
          </a:p>
        </p:txBody>
      </p:sp>
      <p:grpSp>
        <p:nvGrpSpPr>
          <p:cNvPr id="73" name="Группа 72"/>
          <p:cNvGrpSpPr/>
          <p:nvPr/>
        </p:nvGrpSpPr>
        <p:grpSpPr bwMode="auto">
          <a:xfrm>
            <a:off x="339860" y="4859655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 bwMode="auto"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700"/>
            </a:p>
          </p:txBody>
        </p:sp>
        <p:sp>
          <p:nvSpPr>
            <p:cNvPr id="75" name="Овал 74"/>
            <p:cNvSpPr/>
            <p:nvPr/>
          </p:nvSpPr>
          <p:spPr bwMode="auto"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700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807860" y="5638788"/>
            <a:ext cx="6202489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defRPr/>
            </a:pPr>
            <a:r>
              <a:rPr lang="ru-RU" sz="1700">
                <a:latin typeface="Segoe UI"/>
                <a:ea typeface="微软雅黑"/>
                <a:cs typeface="Segoe UI"/>
              </a:rPr>
              <a:t>Еще раз </a:t>
            </a:r>
            <a:r>
              <a:rPr lang="ru-RU" sz="1700">
                <a:latin typeface="Segoe UI"/>
                <a:ea typeface="微软雅黑"/>
                <a:cs typeface="Segoe UI"/>
              </a:rPr>
              <a:t>посмотри </a:t>
            </a:r>
            <a:r>
              <a:rPr lang="ru-RU" sz="1700">
                <a:latin typeface="Segoe UI"/>
                <a:ea typeface="微软雅黑"/>
                <a:cs typeface="Segoe UI"/>
              </a:rPr>
              <a:t>налево, </a:t>
            </a:r>
            <a:r>
              <a:rPr lang="ru-RU" sz="1700">
                <a:latin typeface="Segoe UI"/>
                <a:ea typeface="微软雅黑"/>
                <a:cs typeface="Segoe UI"/>
              </a:rPr>
              <a:t>окончательно убедись </a:t>
            </a:r>
            <a:br>
              <a:rPr lang="ru-RU" sz="1700">
                <a:latin typeface="Segoe UI"/>
                <a:ea typeface="微软雅黑"/>
                <a:cs typeface="Segoe UI"/>
              </a:rPr>
            </a:br>
            <a:r>
              <a:rPr lang="ru-RU" sz="1700">
                <a:latin typeface="Segoe UI"/>
                <a:ea typeface="微软雅黑"/>
                <a:cs typeface="Segoe UI"/>
              </a:rPr>
              <a:t>в </a:t>
            </a:r>
            <a:r>
              <a:rPr lang="ru-RU" sz="1700">
                <a:latin typeface="Segoe UI"/>
                <a:ea typeface="微软雅黑"/>
                <a:cs typeface="Segoe UI"/>
              </a:rPr>
              <a:t>безопасности перехода.</a:t>
            </a:r>
            <a:endParaRPr/>
          </a:p>
        </p:txBody>
      </p:sp>
      <p:grpSp>
        <p:nvGrpSpPr>
          <p:cNvPr id="79" name="Группа 78"/>
          <p:cNvGrpSpPr/>
          <p:nvPr/>
        </p:nvGrpSpPr>
        <p:grpSpPr bwMode="auto">
          <a:xfrm>
            <a:off x="339860" y="5687303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 bwMode="auto"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700"/>
            </a:p>
          </p:txBody>
        </p:sp>
        <p:sp>
          <p:nvSpPr>
            <p:cNvPr id="81" name="Овал 80"/>
            <p:cNvSpPr/>
            <p:nvPr/>
          </p:nvSpPr>
          <p:spPr bwMode="auto"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700"/>
            </a:p>
          </p:txBody>
        </p:sp>
      </p:grpSp>
      <p:grpSp>
        <p:nvGrpSpPr>
          <p:cNvPr id="41" name="Группа 40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42" name="Прямоугольник 41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4" name="Овал 43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5" name="Овал 44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9" name="Прямоугольник 28"/>
          <p:cNvSpPr/>
          <p:nvPr/>
        </p:nvSpPr>
        <p:spPr bwMode="auto">
          <a:xfrm>
            <a:off x="170031" y="1313594"/>
            <a:ext cx="700572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00">
                <a:latin typeface="Segoe UI"/>
                <a:ea typeface="Times New Roman"/>
                <a:cs typeface="Segoe UI"/>
              </a:rPr>
              <a:t>Дорожные знаки «Пешеходный переход»              , </a:t>
            </a:r>
            <a:r>
              <a:rPr lang="ru-RU" sz="1700">
                <a:latin typeface="Segoe UI"/>
                <a:ea typeface="Times New Roman"/>
                <a:cs typeface="Segoe UI"/>
              </a:rPr>
              <a:t>установленные </a:t>
            </a:r>
            <a:br>
              <a:rPr lang="ru-RU" sz="1700">
                <a:latin typeface="Segoe UI"/>
                <a:ea typeface="Times New Roman"/>
                <a:cs typeface="Segoe UI"/>
              </a:rPr>
            </a:br>
            <a:r>
              <a:rPr lang="ru-RU" sz="1700">
                <a:latin typeface="Segoe UI"/>
                <a:ea typeface="Times New Roman"/>
                <a:cs typeface="Segoe UI"/>
              </a:rPr>
              <a:t>с </a:t>
            </a:r>
            <a:r>
              <a:rPr lang="ru-RU" sz="1700">
                <a:latin typeface="Segoe UI"/>
                <a:ea typeface="Times New Roman"/>
                <a:cs typeface="Segoe UI"/>
              </a:rPr>
              <a:t>обеих сторон пешеходного перехода, предписывают пешеходу именно </a:t>
            </a:r>
            <a:r>
              <a:rPr lang="ru-RU" sz="1700">
                <a:latin typeface="Segoe UI"/>
                <a:ea typeface="Times New Roman"/>
                <a:cs typeface="Segoe UI"/>
              </a:rPr>
              <a:t>в </a:t>
            </a:r>
            <a:r>
              <a:rPr lang="ru-RU" sz="1700">
                <a:latin typeface="Segoe UI"/>
                <a:ea typeface="Times New Roman"/>
                <a:cs typeface="Segoe UI"/>
              </a:rPr>
              <a:t>этом месте </a:t>
            </a:r>
            <a:r>
              <a:rPr lang="ru-RU" sz="1700">
                <a:latin typeface="Segoe UI"/>
                <a:ea typeface="Times New Roman"/>
                <a:cs typeface="Segoe UI"/>
              </a:rPr>
              <a:t>осуществлять </a:t>
            </a:r>
            <a:r>
              <a:rPr lang="ru-RU" sz="1700">
                <a:latin typeface="Segoe UI"/>
                <a:ea typeface="Times New Roman"/>
                <a:cs typeface="Segoe UI"/>
              </a:rPr>
              <a:t>переход проезжей части дороги.</a:t>
            </a:r>
            <a:endParaRPr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05986" y="974318"/>
            <a:ext cx="670560" cy="670560"/>
          </a:xfrm>
          <a:prstGeom prst="rect">
            <a:avLst/>
          </a:prstGeom>
        </p:spPr>
      </p:pic>
      <p:sp>
        <p:nvSpPr>
          <p:cNvPr id="31" name="TextBox 11"/>
          <p:cNvSpPr txBox="1">
            <a:spLocks noChangeArrowheads="1"/>
          </p:cNvSpPr>
          <p:nvPr/>
        </p:nvSpPr>
        <p:spPr bwMode="auto">
          <a:xfrm flipH="1">
            <a:off x="786228" y="6290515"/>
            <a:ext cx="6202489" cy="3539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defRPr/>
            </a:pPr>
            <a:r>
              <a:rPr lang="ru-RU" sz="1700">
                <a:latin typeface="Segoe UI"/>
                <a:ea typeface="微软雅黑"/>
                <a:cs typeface="Segoe UI"/>
              </a:rPr>
              <a:t>Переходи </a:t>
            </a:r>
            <a:r>
              <a:rPr lang="ru-RU" sz="1700">
                <a:latin typeface="Segoe UI"/>
                <a:ea typeface="微软雅黑"/>
                <a:cs typeface="Segoe UI"/>
              </a:rPr>
              <a:t>проезжую часть быстрым шагом, но не бегом!</a:t>
            </a:r>
            <a:endParaRPr/>
          </a:p>
        </p:txBody>
      </p:sp>
      <p:grpSp>
        <p:nvGrpSpPr>
          <p:cNvPr id="32" name="Группа 31"/>
          <p:cNvGrpSpPr/>
          <p:nvPr/>
        </p:nvGrpSpPr>
        <p:grpSpPr bwMode="auto">
          <a:xfrm>
            <a:off x="341027" y="6287175"/>
            <a:ext cx="360000" cy="360000"/>
            <a:chOff x="330926" y="1227909"/>
            <a:chExt cx="360000" cy="360000"/>
          </a:xfrm>
        </p:grpSpPr>
        <p:sp>
          <p:nvSpPr>
            <p:cNvPr id="33" name="Овал 32"/>
            <p:cNvSpPr/>
            <p:nvPr/>
          </p:nvSpPr>
          <p:spPr bwMode="auto"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700"/>
            </a:p>
          </p:txBody>
        </p:sp>
        <p:sp>
          <p:nvSpPr>
            <p:cNvPr id="34" name="Овал 33"/>
            <p:cNvSpPr/>
            <p:nvPr/>
          </p:nvSpPr>
          <p:spPr bwMode="auto"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7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28189" y="2993456"/>
            <a:ext cx="3828860" cy="2677027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 bwMode="auto"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ПРАВИЛА БЕЗОПАСНОГО ПЕРЕХОДА ПРОЕЗЖЕЙ ЧАСТИ </a:t>
            </a: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ПО ПЕШЕХОДНОМУ </a:t>
            </a: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ПЕРЕХОДУ</a:t>
            </a:r>
            <a:endParaRPr/>
          </a:p>
        </p:txBody>
      </p:sp>
      <p:grpSp>
        <p:nvGrpSpPr>
          <p:cNvPr id="41" name="Группа 40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42" name="Прямоугольник 41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4" name="Овал 43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5" name="Овал 44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9" name="Прямоугольник 28"/>
          <p:cNvSpPr/>
          <p:nvPr/>
        </p:nvSpPr>
        <p:spPr bwMode="auto">
          <a:xfrm>
            <a:off x="208928" y="896364"/>
            <a:ext cx="68739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Segoe UI"/>
                <a:ea typeface="Times New Roman"/>
                <a:cs typeface="Segoe UI"/>
              </a:rPr>
              <a:t>В процессе перехода </a:t>
            </a:r>
            <a:r>
              <a:rPr lang="ru-RU">
                <a:latin typeface="Segoe UI"/>
                <a:ea typeface="Times New Roman"/>
                <a:cs typeface="Segoe UI"/>
              </a:rPr>
              <a:t>необходимо наблюдать </a:t>
            </a:r>
            <a:r>
              <a:rPr lang="ru-RU">
                <a:latin typeface="Segoe UI"/>
                <a:ea typeface="Times New Roman"/>
                <a:cs typeface="Segoe UI"/>
              </a:rPr>
              <a:t>за транспортными средствами слева, а на другой половине дороги − справа. При одностороннем движении наблюдать </a:t>
            </a:r>
            <a:br>
              <a:rPr lang="ru-RU">
                <a:latin typeface="Segoe UI"/>
                <a:ea typeface="Times New Roman"/>
                <a:cs typeface="Segoe UI"/>
              </a:rPr>
            </a:br>
            <a:r>
              <a:rPr lang="ru-RU">
                <a:latin typeface="Segoe UI"/>
                <a:ea typeface="Times New Roman"/>
                <a:cs typeface="Segoe UI"/>
              </a:rPr>
              <a:t>за </a:t>
            </a:r>
            <a:r>
              <a:rPr lang="ru-RU">
                <a:latin typeface="Segoe UI"/>
                <a:ea typeface="Times New Roman"/>
                <a:cs typeface="Segoe UI"/>
              </a:rPr>
              <a:t>транспортными средствами со стороны их движения. </a:t>
            </a:r>
            <a:br>
              <a:rPr lang="ru-RU">
                <a:latin typeface="Segoe UI"/>
                <a:ea typeface="Times New Roman"/>
                <a:cs typeface="Segoe UI"/>
              </a:rPr>
            </a:br>
            <a:r>
              <a:rPr lang="ru-RU">
                <a:latin typeface="Segoe UI"/>
                <a:ea typeface="Times New Roman"/>
                <a:cs typeface="Segoe UI"/>
              </a:rPr>
              <a:t>Идти </a:t>
            </a:r>
            <a:r>
              <a:rPr lang="ru-RU">
                <a:latin typeface="Segoe UI"/>
                <a:ea typeface="Times New Roman"/>
                <a:cs typeface="Segoe UI"/>
              </a:rPr>
              <a:t>по переходу под прямым углом </a:t>
            </a:r>
            <a:r>
              <a:rPr lang="ru-RU">
                <a:latin typeface="Segoe UI"/>
                <a:ea typeface="Times New Roman"/>
                <a:cs typeface="Segoe UI"/>
              </a:rPr>
              <a:t>к </a:t>
            </a:r>
            <a:r>
              <a:rPr lang="ru-RU">
                <a:latin typeface="Segoe UI"/>
                <a:ea typeface="Times New Roman"/>
                <a:cs typeface="Segoe UI"/>
              </a:rPr>
              <a:t>тротуару, </a:t>
            </a:r>
            <a:br>
              <a:rPr lang="ru-RU">
                <a:latin typeface="Segoe UI"/>
                <a:ea typeface="Times New Roman"/>
                <a:cs typeface="Segoe UI"/>
              </a:rPr>
            </a:br>
            <a:r>
              <a:rPr lang="ru-RU">
                <a:latin typeface="Segoe UI"/>
                <a:ea typeface="Times New Roman"/>
                <a:cs typeface="Segoe UI"/>
              </a:rPr>
              <a:t>а </a:t>
            </a:r>
            <a:r>
              <a:rPr lang="ru-RU">
                <a:latin typeface="Segoe UI"/>
                <a:ea typeface="Times New Roman"/>
                <a:cs typeface="Segoe UI"/>
              </a:rPr>
              <a:t>не наискосок</a:t>
            </a:r>
            <a:r>
              <a:rPr lang="ru-RU">
                <a:latin typeface="Segoe UI"/>
                <a:ea typeface="Times New Roman"/>
                <a:cs typeface="Segoe UI"/>
              </a:rPr>
              <a:t>. При </a:t>
            </a:r>
            <a:r>
              <a:rPr lang="ru-RU">
                <a:latin typeface="Segoe UI"/>
                <a:ea typeface="Times New Roman"/>
                <a:cs typeface="Segoe UI"/>
              </a:rPr>
              <a:t>вынужденной остановке на середине проезжей части </a:t>
            </a:r>
            <a:r>
              <a:rPr lang="ru-RU">
                <a:latin typeface="Segoe UI"/>
                <a:ea typeface="Times New Roman"/>
                <a:cs typeface="Segoe UI"/>
              </a:rPr>
              <a:t>дороги с двухсторонним движением не </a:t>
            </a:r>
            <a:r>
              <a:rPr lang="ru-RU">
                <a:latin typeface="Segoe UI"/>
                <a:ea typeface="Times New Roman"/>
                <a:cs typeface="Segoe UI"/>
              </a:rPr>
              <a:t>делать шагов ни вперед, ни назад! </a:t>
            </a:r>
            <a:endParaRPr/>
          </a:p>
        </p:txBody>
      </p:sp>
      <p:sp>
        <p:nvSpPr>
          <p:cNvPr id="36" name="Прямоугольник 35"/>
          <p:cNvSpPr/>
          <p:nvPr/>
        </p:nvSpPr>
        <p:spPr bwMode="auto">
          <a:xfrm flipH="0" flipV="0">
            <a:off x="143238" y="3729394"/>
            <a:ext cx="3291446" cy="1737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Segoe UI"/>
                <a:ea typeface="Times New Roman"/>
                <a:cs typeface="Segoe UI"/>
              </a:rPr>
              <a:t>Переход </a:t>
            </a:r>
            <a:r>
              <a:rPr lang="ru-RU">
                <a:latin typeface="Segoe UI"/>
                <a:ea typeface="Times New Roman"/>
                <a:cs typeface="Segoe UI"/>
              </a:rPr>
              <a:t>проезжей части дороги кажется вполне простым действием, однако статистика ДТП с участием пешеходов говорит об обратном</a:t>
            </a:r>
            <a:r>
              <a:rPr lang="ru-RU">
                <a:latin typeface="Segoe UI"/>
                <a:ea typeface="Times New Roman"/>
                <a:cs typeface="Segoe UI"/>
              </a:rPr>
              <a:t>:</a:t>
            </a:r>
            <a:endParaRPr lang="ru-RU">
              <a:latin typeface="Segoe UI"/>
              <a:ea typeface="Times New Roman"/>
              <a:cs typeface="Segoe UI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08928" y="5537688"/>
            <a:ext cx="6847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rgbClr val="C00000"/>
                </a:solidFill>
                <a:latin typeface="Segoe UI Semibold"/>
                <a:ea typeface="Times New Roman"/>
                <a:cs typeface="Segoe UI Semibold"/>
              </a:rPr>
              <a:t>как </a:t>
            </a:r>
            <a:r>
              <a:rPr lang="ru-RU">
                <a:solidFill>
                  <a:srgbClr val="C00000"/>
                </a:solidFill>
                <a:latin typeface="Segoe UI Semibold"/>
                <a:ea typeface="Times New Roman"/>
                <a:cs typeface="Segoe UI Semibold"/>
              </a:rPr>
              <a:t>водители, </a:t>
            </a:r>
            <a:r>
              <a:rPr lang="ru-RU">
                <a:solidFill>
                  <a:srgbClr val="C00000"/>
                </a:solidFill>
                <a:latin typeface="Segoe UI Semibold"/>
                <a:ea typeface="Times New Roman"/>
                <a:cs typeface="Segoe UI Semibold"/>
              </a:rPr>
              <a:t>так </a:t>
            </a:r>
            <a:r>
              <a:rPr lang="ru-RU">
                <a:solidFill>
                  <a:srgbClr val="C00000"/>
                </a:solidFill>
                <a:latin typeface="Segoe UI Semibold"/>
                <a:ea typeface="Times New Roman"/>
                <a:cs typeface="Segoe UI Semibold"/>
              </a:rPr>
              <a:t>и пешеходы допускают </a:t>
            </a:r>
            <a:br>
              <a:rPr lang="ru-RU">
                <a:solidFill>
                  <a:srgbClr val="C00000"/>
                </a:solidFill>
                <a:latin typeface="Segoe UI Semibold"/>
                <a:ea typeface="Times New Roman"/>
                <a:cs typeface="Segoe UI Semibold"/>
              </a:rPr>
            </a:br>
            <a:r>
              <a:rPr lang="ru-RU">
                <a:solidFill>
                  <a:srgbClr val="C00000"/>
                </a:solidFill>
                <a:latin typeface="Segoe UI Semibold"/>
                <a:ea typeface="Times New Roman"/>
                <a:cs typeface="Segoe UI Semibold"/>
              </a:rPr>
              <a:t>многочисленные </a:t>
            </a:r>
            <a:r>
              <a:rPr lang="ru-RU">
                <a:solidFill>
                  <a:srgbClr val="C00000"/>
                </a:solidFill>
                <a:latin typeface="Segoe UI Semibold"/>
                <a:ea typeface="Times New Roman"/>
                <a:cs typeface="Segoe UI Semibold"/>
              </a:rPr>
              <a:t>ошибки, которые становятся </a:t>
            </a:r>
            <a:br>
              <a:rPr lang="ru-RU">
                <a:solidFill>
                  <a:srgbClr val="C00000"/>
                </a:solidFill>
                <a:latin typeface="Segoe UI Semibold"/>
                <a:ea typeface="Times New Roman"/>
                <a:cs typeface="Segoe UI Semibold"/>
              </a:rPr>
            </a:br>
            <a:r>
              <a:rPr lang="ru-RU">
                <a:solidFill>
                  <a:srgbClr val="C00000"/>
                </a:solidFill>
                <a:latin typeface="Segoe UI Semibold"/>
                <a:ea typeface="Times New Roman"/>
                <a:cs typeface="Segoe UI Semibold"/>
              </a:rPr>
              <a:t>причинами </a:t>
            </a:r>
            <a:r>
              <a:rPr lang="ru-RU">
                <a:solidFill>
                  <a:srgbClr val="C00000"/>
                </a:solidFill>
                <a:latin typeface="Segoe UI Semibold"/>
                <a:ea typeface="Times New Roman"/>
                <a:cs typeface="Segoe UI Semibold"/>
              </a:rPr>
              <a:t>трагических дорожно-транспортных происшествий</a:t>
            </a:r>
            <a:r>
              <a:rPr lang="ru-RU">
                <a:latin typeface="Segoe UI"/>
                <a:ea typeface="Times New Roman"/>
                <a:cs typeface="Segoe UI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236831" y="2172728"/>
            <a:ext cx="6809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>
                <a:solidFill>
                  <a:srgbClr val="005BAA"/>
                </a:solidFill>
                <a:latin typeface="Segoe UI Semibold"/>
                <a:cs typeface="Segoe UI Semibold"/>
              </a:rPr>
              <a:t>Велосипедист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— лицо, управляющее велосипедом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. Если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велосипед вести рядом, то Вы уже становитесь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пешеходом.</a:t>
            </a:r>
            <a:endParaRPr lang="ru-RU" b="0" i="0" u="none" strike="noStrike" cap="none" spc="0">
              <a:ln>
                <a:noFill/>
              </a:ln>
              <a:solidFill>
                <a:prstClr val="black"/>
              </a:solidFill>
              <a:latin typeface="Segoe UI"/>
              <a:ea typeface="+mn-ea"/>
              <a:cs typeface="Segoe UI"/>
            </a:endParaRPr>
          </a:p>
        </p:txBody>
      </p:sp>
      <p:grpSp>
        <p:nvGrpSpPr>
          <p:cNvPr id="17" name="Группа 16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Овал 20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4" name="Прямоугольник 23"/>
          <p:cNvSpPr/>
          <p:nvPr/>
        </p:nvSpPr>
        <p:spPr bwMode="auto"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ПРАВИЛА ДОРОЖНОГО ДВИЖЕНИЯ </a:t>
            </a:r>
            <a:br>
              <a:rPr lang="en-US" sz="2000">
                <a:solidFill>
                  <a:srgbClr val="005BAA"/>
                </a:solidFill>
                <a:latin typeface="Segoe UI Semibold"/>
                <a:cs typeface="Segoe UI Semibold"/>
              </a:rPr>
            </a:br>
            <a:r>
              <a:rPr lang="ru-RU" sz="2000">
                <a:solidFill>
                  <a:srgbClr val="005BAA"/>
                </a:solidFill>
                <a:latin typeface="Segoe UI Semibold"/>
                <a:cs typeface="Segoe UI Semibold"/>
              </a:rPr>
              <a:t>ДЛЯ ВЕЛОСИПЕДИСТОВ</a:t>
            </a:r>
            <a:endParaRPr lang="ru-RU" sz="2000">
              <a:solidFill>
                <a:srgbClr val="005BAA"/>
              </a:solidFill>
              <a:latin typeface="Segoe UI Semibold"/>
              <a:cs typeface="Segoe UI Semibold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254876" y="974088"/>
            <a:ext cx="6839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+mn-ea"/>
                <a:cs typeface="Segoe UI Semibold"/>
              </a:rPr>
              <a:t>Велосипед</a:t>
            </a:r>
            <a:r>
              <a:rPr lang="ru-RU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"/>
                <a:ea typeface="+mn-ea"/>
                <a:cs typeface="Segoe UI"/>
              </a:rPr>
              <a:t> </a:t>
            </a:r>
            <a:r>
              <a:rPr lang="ru-RU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+mn-ea"/>
                <a:cs typeface="Segoe UI"/>
              </a:rPr>
              <a:t>–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это транспортное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средство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. Все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требования Правил дорожного движения, относящиеся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к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транспортным средствам, относятся в равной степени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и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к велосипедам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.</a:t>
            </a:r>
            <a:endParaRPr lang="ru-RU" b="0" i="0" u="none" strike="noStrike" cap="none" spc="0">
              <a:ln>
                <a:noFill/>
              </a:ln>
              <a:solidFill>
                <a:prstClr val="black"/>
              </a:solidFill>
              <a:latin typeface="Segoe UI"/>
              <a:ea typeface="+mn-ea"/>
              <a:cs typeface="Segoe UI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36831" y="3016128"/>
            <a:ext cx="68094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>
                <a:latin typeface="Segoe UI"/>
                <a:cs typeface="Segoe UI"/>
              </a:rPr>
              <a:t>Правила дорожного движения устанавливают единые требования к велосипедистам, как участникам дорожного движения. В разделе 24 правил дорожного движения перечислены дополнительные </a:t>
            </a:r>
            <a:r>
              <a:rPr lang="ru-RU">
                <a:latin typeface="Segoe UI"/>
                <a:cs typeface="Segoe UI"/>
              </a:rPr>
              <a:t>требования к </a:t>
            </a:r>
            <a:r>
              <a:rPr lang="ru-RU">
                <a:latin typeface="Segoe UI"/>
                <a:cs typeface="Segoe UI"/>
              </a:rPr>
              <a:t>движению велосипедистов.</a:t>
            </a:r>
            <a:endParaRPr lang="ru-RU" b="0" i="0" u="none" strike="noStrike" cap="none" spc="0">
              <a:ln>
                <a:noFill/>
              </a:ln>
              <a:latin typeface="Segoe UI"/>
              <a:cs typeface="Segoe U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 l="3132" t="6873" r="2161" b="14272"/>
          <a:stretch/>
        </p:blipFill>
        <p:spPr bwMode="auto">
          <a:xfrm>
            <a:off x="803485" y="3689103"/>
            <a:ext cx="5079730" cy="31688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9554" y="3632822"/>
            <a:ext cx="763750" cy="8179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1172293" y="3499728"/>
            <a:ext cx="5703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Велосипедная дорожка или полоса 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для велосипедистов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 – конструктивно отделенный от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проезжей части и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тротуара элемент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дороги (либо отдельная дорога), предназначенный для движения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велосипедистов (знак 4.4.1).</a:t>
            </a:r>
            <a:endParaRPr lang="ru-RU" sz="1500" b="0" i="0" u="none" strike="noStrike" cap="none" spc="0">
              <a:ln>
                <a:noFill/>
              </a:ln>
              <a:solidFill>
                <a:prstClr val="black"/>
              </a:solidFill>
              <a:latin typeface="Segoe UI"/>
              <a:ea typeface="+mn-ea"/>
              <a:cs typeface="Segoe UI"/>
            </a:endParaRPr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 bwMode="auto"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+mn-ea"/>
                <a:cs typeface="Segoe UI Semibold"/>
              </a:rPr>
              <a:t>ДОРОЖНЫЕ ЗНАКИ, РЕГУЛИРУЮЩИЕ </a:t>
            </a:r>
            <a:br>
              <a:rPr lang="ru-RU" sz="20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+mn-ea"/>
                <a:cs typeface="Segoe UI Semibold"/>
              </a:rPr>
            </a:br>
            <a:r>
              <a:rPr lang="ru-RU" sz="20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+mn-ea"/>
                <a:cs typeface="Segoe UI Semibold"/>
              </a:rPr>
              <a:t>ДВИЖЕНИЕ  ВЕЛОСИПЕДИСТОВ</a:t>
            </a:r>
            <a:endParaRPr lang="ru-RU" sz="2000" b="0" i="0" u="none" strike="noStrike" cap="none" spc="0">
              <a:ln>
                <a:noFill/>
              </a:ln>
              <a:solidFill>
                <a:srgbClr val="005BAA"/>
              </a:solidFill>
              <a:latin typeface="Segoe UI Semibold"/>
              <a:ea typeface="+mn-ea"/>
              <a:cs typeface="Segoe UI Semibold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59554" y="4753970"/>
            <a:ext cx="763750" cy="81798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 bwMode="auto">
          <a:xfrm>
            <a:off x="1155898" y="4885962"/>
            <a:ext cx="57035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Конец велосипедной дорожки или полосы для</a:t>
            </a:r>
            <a:endParaRPr/>
          </a:p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велосипедистов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 (знак 4.4.2).</a:t>
            </a:r>
            <a:endParaRPr lang="ru-RU" sz="1500" b="0" i="0" u="none" strike="noStrike" cap="none" spc="0">
              <a:ln>
                <a:noFill/>
              </a:ln>
              <a:solidFill>
                <a:prstClr val="black"/>
              </a:solidFill>
              <a:latin typeface="Segoe UI"/>
              <a:ea typeface="+mn-ea"/>
              <a:cs typeface="Segoe UI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78197" y="2981706"/>
            <a:ext cx="690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C00000"/>
                </a:solidFill>
                <a:latin typeface="Segoe UI Semibold"/>
                <a:ea typeface="+mn-ea"/>
                <a:cs typeface="Segoe UI Semibold"/>
              </a:rPr>
              <a:t>ПРЕДПИСЫВАЮЩИЕ ЗНАКИ</a:t>
            </a:r>
            <a:endParaRPr lang="ru-RU" sz="1800" b="0" i="0" u="none" strike="noStrike" cap="none" spc="0">
              <a:ln>
                <a:noFill/>
              </a:ln>
              <a:solidFill>
                <a:srgbClr val="C00000"/>
              </a:solidFill>
              <a:latin typeface="Segoe UI Semibold"/>
              <a:ea typeface="+mn-ea"/>
              <a:cs typeface="Segoe UI Semibold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178197" y="1209442"/>
            <a:ext cx="690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C00000"/>
                </a:solidFill>
                <a:latin typeface="Segoe UI Semibold"/>
                <a:ea typeface="+mn-ea"/>
                <a:cs typeface="Segoe UI Semibold"/>
              </a:rPr>
              <a:t>ЗАПРЕЩАЮЩИЕ ЗНАКИ</a:t>
            </a:r>
            <a:endParaRPr lang="ru-RU" sz="1800" b="0" i="0" u="none" strike="noStrike" cap="none" spc="0">
              <a:ln>
                <a:noFill/>
              </a:ln>
              <a:solidFill>
                <a:srgbClr val="C00000"/>
              </a:solidFill>
              <a:latin typeface="Segoe UI Semibold"/>
              <a:ea typeface="+mn-ea"/>
              <a:cs typeface="Segoe UI Semibold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59553" y="1727447"/>
            <a:ext cx="817983" cy="817983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 bwMode="auto">
          <a:xfrm>
            <a:off x="1151461" y="1986044"/>
            <a:ext cx="610852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Движение на велосипедах запрещено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(знак 3.9).</a:t>
            </a:r>
            <a:endParaRPr lang="ru-RU" sz="1500" b="0" i="0" u="none" strike="noStrike" cap="none" spc="0">
              <a:ln>
                <a:noFill/>
              </a:ln>
              <a:solidFill>
                <a:prstClr val="black"/>
              </a:solidFill>
              <a:latin typeface="Segoe UI"/>
              <a:ea typeface="+mn-ea"/>
              <a:cs typeface="Segoe U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2729" y="5525722"/>
            <a:ext cx="817983" cy="8179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1976718" y="4360322"/>
            <a:ext cx="5034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Пешеходная и велосипедная дорожка </a:t>
            </a:r>
            <a:b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</a:b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с разделением 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движения 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(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велопешеходная</a:t>
            </a:r>
            <a:endParaRPr lang="ru-RU" sz="1500" b="0" i="0" u="none" strike="noStrike" cap="none" spc="0">
              <a:ln>
                <a:noFill/>
              </a:ln>
              <a:solidFill>
                <a:srgbClr val="005BAA"/>
              </a:solidFill>
              <a:latin typeface="Segoe UI Semibold"/>
              <a:ea typeface="Times New Roman"/>
              <a:cs typeface="Segoe UI Semibold"/>
            </a:endParaRPr>
          </a:p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дорожка 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с разделением движения)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 </a:t>
            </a:r>
            <a:br>
              <a:rPr lang="en-US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</a:b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(знаки 4.5.4 и 4.5.5).</a:t>
            </a:r>
            <a:endParaRPr lang="ru-RU" sz="1500" b="0" i="0" u="none" strike="noStrike" cap="none" spc="0">
              <a:ln>
                <a:noFill/>
              </a:ln>
              <a:solidFill>
                <a:prstClr val="black"/>
              </a:solidFill>
              <a:latin typeface="Segoe UI"/>
              <a:ea typeface="+mn-ea"/>
              <a:cs typeface="Segoe UI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02730" y="4420347"/>
            <a:ext cx="817983" cy="81798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87577" y="4420347"/>
            <a:ext cx="817983" cy="8179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85006" y="5525723"/>
            <a:ext cx="817983" cy="81798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 bwMode="auto"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+mn-ea"/>
                <a:cs typeface="Segoe UI Semibold"/>
              </a:rPr>
              <a:t>ДОРОЖНЫЕ ЗНАКИ, РЕГУЛИРУЮЩИЕ </a:t>
            </a:r>
            <a:br>
              <a:rPr lang="ru-RU" sz="20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+mn-ea"/>
                <a:cs typeface="Segoe UI Semibold"/>
              </a:rPr>
            </a:br>
            <a:r>
              <a:rPr lang="ru-RU" sz="20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+mn-ea"/>
                <a:cs typeface="Segoe UI Semibold"/>
              </a:rPr>
              <a:t>ДВИЖЕНИЕ  ВЕЛОСИПЕДИСТОВ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973382" y="5431754"/>
            <a:ext cx="5053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Конец пешеходной и велосипедной дорожки </a:t>
            </a:r>
            <a:b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</a:b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с разделением 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движения (конец </a:t>
            </a:r>
            <a:b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</a:b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велопешеходной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 дорожки 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с разделением </a:t>
            </a:r>
            <a:b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</a:b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движения)</a:t>
            </a:r>
            <a:r>
              <a:rPr lang="en-US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(знак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и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 4.5.6 и 4.5.7).</a:t>
            </a:r>
            <a:endParaRPr lang="ru-RU" sz="1500" b="0" i="0" u="none" strike="noStrike" cap="none" spc="0">
              <a:ln>
                <a:noFill/>
              </a:ln>
              <a:solidFill>
                <a:prstClr val="black"/>
              </a:solidFill>
              <a:latin typeface="Segoe UI"/>
              <a:ea typeface="+mn-ea"/>
              <a:cs typeface="Segoe UI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85008" y="3338255"/>
            <a:ext cx="817983" cy="8179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85007" y="2166583"/>
            <a:ext cx="817983" cy="817983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 bwMode="auto">
          <a:xfrm>
            <a:off x="204916" y="983159"/>
            <a:ext cx="6822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+mn-ea"/>
                <a:cs typeface="Segoe UI Semibold"/>
              </a:rPr>
              <a:t>Пешеходная и велосипедная дорожка (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+mn-ea"/>
                <a:cs typeface="Segoe UI Semibold"/>
              </a:rPr>
              <a:t>велопешеходная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+mn-ea"/>
                <a:cs typeface="Segoe UI Semibold"/>
              </a:rPr>
              <a:t> дорожка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+mn-ea"/>
                <a:cs typeface="Segoe UI Semibold"/>
              </a:rPr>
              <a:t>)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+mn-ea"/>
                <a:cs typeface="Segoe UI"/>
              </a:rPr>
              <a:t> – конструктивно отделенный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+mn-ea"/>
                <a:cs typeface="Segoe UI"/>
              </a:rPr>
              <a:t>от проезжей части элемент дороги </a:t>
            </a:r>
            <a:b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+mn-ea"/>
                <a:cs typeface="Segoe UI"/>
              </a:rPr>
            </a:b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+mn-ea"/>
                <a:cs typeface="Segoe UI"/>
              </a:rPr>
              <a:t>(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+mn-ea"/>
                <a:cs typeface="Segoe UI"/>
              </a:rPr>
              <a:t>либо отдельная дорога), предназначенный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+mn-ea"/>
                <a:cs typeface="Segoe UI"/>
              </a:rPr>
              <a:t>для раздельного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+mn-ea"/>
                <a:cs typeface="Segoe UI"/>
              </a:rPr>
              <a:t>или с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+mn-ea"/>
                <a:cs typeface="Segoe UI"/>
              </a:rPr>
              <a:t>овместного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+mn-ea"/>
                <a:cs typeface="Segoe UI"/>
              </a:rPr>
              <a:t>с пешеходами движения велосипедистов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+mn-ea"/>
                <a:cs typeface="Segoe UI"/>
              </a:rPr>
              <a:t>(знаки 4.5.2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+mn-ea"/>
                <a:cs typeface="Segoe UI"/>
              </a:rPr>
              <a:t>-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+mn-ea"/>
                <a:cs typeface="Segoe UI"/>
              </a:rPr>
              <a:t>4.5.7).</a:t>
            </a:r>
            <a:endParaRPr lang="ru-RU" sz="1500" b="0" i="0" u="none" strike="noStrike" cap="none" spc="0">
              <a:ln>
                <a:noFill/>
              </a:ln>
              <a:solidFill>
                <a:prstClr val="black"/>
              </a:solidFill>
              <a:latin typeface="Segoe UI"/>
              <a:ea typeface="+mn-ea"/>
              <a:cs typeface="Segoe UI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1109129" y="2155782"/>
            <a:ext cx="602074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Пешеходная и велосипедная дорожка 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с совмещенным движением (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велопешеходная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 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дорожка 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с совмещенным 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движением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)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(знак 4.5.2).</a:t>
            </a:r>
            <a:endParaRPr lang="ru-RU" sz="1500" b="0" i="0" u="none" strike="noStrike" cap="none" spc="0">
              <a:ln>
                <a:noFill/>
              </a:ln>
              <a:solidFill>
                <a:prstClr val="black"/>
              </a:solidFill>
              <a:latin typeface="Segoe UI"/>
              <a:ea typeface="+mn-ea"/>
              <a:cs typeface="Segoe UI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109129" y="3295610"/>
            <a:ext cx="59850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Конец пешеходной и велосипедной 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дорожки </a:t>
            </a:r>
            <a:b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</a:b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с совмещенным движением (конец 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велопешеходной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 </a:t>
            </a:r>
            <a:b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</a:b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дорожки с совмещенным 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движением</a:t>
            </a:r>
            <a:r>
              <a:rPr lang="ru-RU" sz="1500" b="0" i="0" u="none" strike="noStrike" cap="none" spc="0">
                <a:ln>
                  <a:noFill/>
                </a:ln>
                <a:solidFill>
                  <a:srgbClr val="005BAA"/>
                </a:solidFill>
                <a:latin typeface="Segoe UI Semibold"/>
                <a:ea typeface="Times New Roman"/>
                <a:cs typeface="Segoe UI Semibold"/>
              </a:rPr>
              <a:t>) </a:t>
            </a:r>
            <a:r>
              <a:rPr lang="ru-RU" sz="15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"/>
                <a:ea typeface="Times New Roman"/>
                <a:cs typeface="Segoe UI"/>
              </a:rPr>
              <a:t>(знак 4.5.2).</a:t>
            </a:r>
            <a:endParaRPr lang="ru-RU" sz="1500" b="0" i="0" u="none" strike="noStrike" cap="none" spc="0">
              <a:ln>
                <a:noFill/>
              </a:ln>
              <a:solidFill>
                <a:prstClr val="black"/>
              </a:solidFill>
              <a:latin typeface="Segoe UI"/>
              <a:ea typeface="+mn-ea"/>
              <a:cs typeface="Segoe U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r7-office/2024.3.2.622</Application>
  <DocSecurity>0</DocSecurity>
  <PresentationFormat>Экран (4:3)</PresentationFormat>
  <Paragraphs>0</Paragraphs>
  <Slides>21</Slides>
  <Notes>21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subject/>
  <dc:creator>Andrew Efimovsky</dc:creator>
  <cp:keywords/>
  <dc:description/>
  <dc:identifier/>
  <dc:language/>
  <cp:lastModifiedBy>Аноним</cp:lastModifiedBy>
  <cp:revision>334</cp:revision>
  <dcterms:created xsi:type="dcterms:W3CDTF">2019-08-19T07:52:16Z</dcterms:created>
  <dcterms:modified xsi:type="dcterms:W3CDTF">2025-03-18T09:54:55Z</dcterms:modified>
  <cp:category/>
  <cp:contentStatus/>
  <cp:version/>
</cp:coreProperties>
</file>