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handoutMasterIdLst>
    <p:handoutMasterId r:id="rId18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7B81-D215-473D-B325-C6B3642F80D0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6E3F6-4D84-4E94-A67B-10C7A1400E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399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КОРРУПЦИЯ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797152"/>
            <a:ext cx="8136904" cy="1752600"/>
          </a:xfrm>
        </p:spPr>
        <p:txBody>
          <a:bodyPr>
            <a:normAutofit/>
          </a:bodyPr>
          <a:lstStyle/>
          <a:p>
            <a:endParaRPr lang="ru-RU" sz="1600" dirty="0" smtClean="0"/>
          </a:p>
          <a:p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r>
              <a:rPr lang="ru-RU" sz="1600" dirty="0" smtClean="0"/>
              <a:t>2021 год</a:t>
            </a:r>
            <a:endParaRPr lang="ru-RU" sz="1600" dirty="0"/>
          </a:p>
        </p:txBody>
      </p:sp>
      <p:pic>
        <p:nvPicPr>
          <p:cNvPr id="1026" name="Picture 2" descr="C:\Users\Tom\Desktop\Коррупция титул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32656"/>
            <a:ext cx="2721695" cy="181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37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История коррупции</a:t>
            </a:r>
            <a:br>
              <a:rPr lang="ru-RU" b="1" dirty="0" smtClean="0"/>
            </a:br>
            <a:r>
              <a:rPr lang="ru-RU" b="1" dirty="0" smtClean="0"/>
              <a:t>1826 г.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Правление Николая </a:t>
            </a:r>
            <a:r>
              <a:rPr lang="en-US" dirty="0" smtClean="0"/>
              <a:t>I</a:t>
            </a:r>
            <a:r>
              <a:rPr lang="ru-RU" dirty="0" smtClean="0"/>
              <a:t>:</a:t>
            </a:r>
          </a:p>
          <a:p>
            <a:pPr marL="109728" indent="0">
              <a:buNone/>
            </a:pPr>
            <a:r>
              <a:rPr lang="ru-RU" dirty="0" smtClean="0"/>
              <a:t>коррупция стала механизмом государственного управления, </a:t>
            </a:r>
          </a:p>
          <a:p>
            <a:pPr marL="109728" indent="0">
              <a:buNone/>
            </a:pPr>
            <a:r>
              <a:rPr lang="ru-RU" dirty="0" smtClean="0"/>
              <a:t>но было создано </a:t>
            </a:r>
            <a:r>
              <a:rPr lang="en-US" dirty="0" smtClean="0"/>
              <a:t>III</a:t>
            </a:r>
            <a:r>
              <a:rPr lang="ru-RU" dirty="0" smtClean="0"/>
              <a:t> отделение </a:t>
            </a:r>
          </a:p>
          <a:p>
            <a:pPr marL="109728" indent="0">
              <a:buNone/>
            </a:pPr>
            <a:r>
              <a:rPr lang="ru-RU" dirty="0" smtClean="0"/>
              <a:t>для безопасности императора </a:t>
            </a:r>
          </a:p>
          <a:p>
            <a:pPr marL="109728" indent="0">
              <a:buNone/>
            </a:pPr>
            <a:r>
              <a:rPr lang="ru-RU" dirty="0" smtClean="0"/>
              <a:t>и борьбы с преступностью.</a:t>
            </a:r>
            <a:endParaRPr lang="ru-RU" dirty="0"/>
          </a:p>
        </p:txBody>
      </p:sp>
      <p:pic>
        <p:nvPicPr>
          <p:cNvPr id="9221" name="Picture 5" descr="C:\Users\Tom\Desktop\Pushkin_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778" y="2276872"/>
            <a:ext cx="2718048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36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История коррупции </a:t>
            </a:r>
            <a:br>
              <a:rPr lang="ru-RU" b="1" dirty="0" smtClean="0"/>
            </a:br>
            <a:r>
              <a:rPr lang="ru-RU" b="1" dirty="0" smtClean="0"/>
              <a:t>1918 г.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По декрету о взяточничестве полагалось</a:t>
            </a:r>
          </a:p>
          <a:p>
            <a:pPr marL="109728" indent="0">
              <a:buNone/>
            </a:pPr>
            <a:r>
              <a:rPr lang="ru-RU" dirty="0" smtClean="0"/>
              <a:t>тюремное заключение </a:t>
            </a:r>
          </a:p>
          <a:p>
            <a:pPr marL="109728" indent="0">
              <a:buNone/>
            </a:pPr>
            <a:r>
              <a:rPr lang="ru-RU" dirty="0" smtClean="0"/>
              <a:t>на 5 лет с конфискацией </a:t>
            </a:r>
          </a:p>
          <a:p>
            <a:pPr marL="109728" indent="0">
              <a:buNone/>
            </a:pPr>
            <a:r>
              <a:rPr lang="ru-RU" dirty="0" smtClean="0"/>
              <a:t>имущества.</a:t>
            </a:r>
            <a:endParaRPr lang="ru-RU" dirty="0"/>
          </a:p>
        </p:txBody>
      </p:sp>
      <p:pic>
        <p:nvPicPr>
          <p:cNvPr id="10242" name="Picture 2" descr="C:\Users\Tom\Desktop\slide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792" y="2420889"/>
            <a:ext cx="307834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4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История коррупции 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1922 г.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1957 г.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/>
              <a:t>По </a:t>
            </a:r>
            <a:r>
              <a:rPr lang="ru-RU" dirty="0"/>
              <a:t>Уголовному кодексу за взяточничество – </a:t>
            </a:r>
            <a:r>
              <a:rPr lang="ru-RU" dirty="0" smtClean="0"/>
              <a:t>расстрел.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Официальная </a:t>
            </a:r>
            <a:r>
              <a:rPr lang="ru-RU" dirty="0"/>
              <a:t>борьба приостановлена, так как коррупция считалась редким </a:t>
            </a:r>
            <a:r>
              <a:rPr lang="ru-RU" dirty="0" smtClean="0"/>
              <a:t>явлением.</a:t>
            </a:r>
            <a:endParaRPr lang="ru-RU" dirty="0"/>
          </a:p>
          <a:p>
            <a:endParaRPr lang="ru-RU" dirty="0"/>
          </a:p>
        </p:txBody>
      </p:sp>
      <p:pic>
        <p:nvPicPr>
          <p:cNvPr id="11266" name="Picture 2" descr="C:\Users\Tom\Desktop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058" y="3429000"/>
            <a:ext cx="229063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91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37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49792"/>
          </a:xfrm>
        </p:spPr>
        <p:txBody>
          <a:bodyPr/>
          <a:lstStyle/>
          <a:p>
            <a:r>
              <a:rPr lang="ru-RU" dirty="0" smtClean="0"/>
              <a:t>Многие люди благодаря тому, что коррупция существует, добились своих целей:</a:t>
            </a:r>
          </a:p>
          <a:p>
            <a:pPr marL="109728" indent="0" algn="ctr">
              <a:buNone/>
            </a:pPr>
            <a:r>
              <a:rPr lang="ru-RU" dirty="0" smtClean="0"/>
              <a:t>- поднялись по служебной лестнице</a:t>
            </a:r>
          </a:p>
          <a:p>
            <a:pPr marL="109728" indent="0" algn="ctr">
              <a:buNone/>
            </a:pPr>
            <a:r>
              <a:rPr lang="ru-RU" dirty="0" smtClean="0"/>
              <a:t>- улучшили материальное положение</a:t>
            </a:r>
          </a:p>
          <a:p>
            <a:pPr marL="109728" indent="0" algn="ctr">
              <a:buNone/>
            </a:pPr>
            <a:r>
              <a:rPr lang="ru-RU" dirty="0" smtClean="0"/>
              <a:t>- получили престижное образование</a:t>
            </a:r>
          </a:p>
          <a:p>
            <a:pPr marL="109728" indent="0" algn="ctr">
              <a:buNone/>
            </a:pPr>
            <a:r>
              <a:rPr lang="ru-RU" dirty="0" smtClean="0"/>
              <a:t>- получили какие-либо услуги</a:t>
            </a:r>
            <a:endParaRPr lang="ru-RU" dirty="0"/>
          </a:p>
        </p:txBody>
      </p:sp>
      <p:pic>
        <p:nvPicPr>
          <p:cNvPr id="12290" name="Picture 2" descr="C:\Users\Tom\Desktop\scale_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77072"/>
            <a:ext cx="3576918" cy="238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05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3312368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«Коррупция это самое большое зло России.» 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«Коррупция деморализует общество, разлагает власть и госаппарат.»</a:t>
            </a:r>
            <a:br>
              <a:rPr lang="ru-RU" sz="2800" dirty="0" smtClean="0"/>
            </a:br>
            <a:r>
              <a:rPr lang="ru-RU" sz="2800" dirty="0" smtClean="0"/>
              <a:t>                                       (Президент В.В. Путин)</a:t>
            </a:r>
            <a:endParaRPr lang="ru-RU" sz="2800" dirty="0"/>
          </a:p>
        </p:txBody>
      </p:sp>
      <p:pic>
        <p:nvPicPr>
          <p:cNvPr id="13314" name="Picture 2" descr="C:\Users\Tom\Desktop\1583375928_0_336_3043_2048_1920x0_80_0_0_81aa326e56b2bba325f07f2395076ec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73380"/>
            <a:ext cx="4512842" cy="253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37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Tom\Desktop\593ab4ba64722f81a35bca21498169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231923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434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Tom\Desktop\slide14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796411" cy="584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25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6800"/>
          </a:xfrm>
        </p:spPr>
        <p:txBody>
          <a:bodyPr/>
          <a:lstStyle/>
          <a:p>
            <a:pPr algn="ctr"/>
            <a:r>
              <a:rPr lang="ru-RU" dirty="0" smtClean="0"/>
              <a:t>Коррупция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04864"/>
            <a:ext cx="4762872" cy="4570523"/>
          </a:xfrm>
        </p:spPr>
        <p:txBody>
          <a:bodyPr>
            <a:normAutofit/>
          </a:bodyPr>
          <a:lstStyle/>
          <a:p>
            <a:r>
              <a:rPr lang="ru-RU" b="1" dirty="0"/>
              <a:t>Коррупция </a:t>
            </a:r>
            <a:r>
              <a:rPr lang="ru-RU" b="1" dirty="0" smtClean="0"/>
              <a:t>– </a:t>
            </a:r>
            <a:r>
              <a:rPr lang="ru-RU" dirty="0" smtClean="0"/>
              <a:t>(от лат</a:t>
            </a:r>
            <a:r>
              <a:rPr lang="ru-RU" dirty="0"/>
              <a:t>. </a:t>
            </a:r>
            <a:r>
              <a:rPr lang="ru-RU" dirty="0" err="1"/>
              <a:t>corruptio</a:t>
            </a:r>
            <a:r>
              <a:rPr lang="ru-RU" dirty="0"/>
              <a:t> </a:t>
            </a:r>
            <a:r>
              <a:rPr lang="ru-RU" dirty="0" smtClean="0"/>
              <a:t>подкуп</a:t>
            </a:r>
            <a:r>
              <a:rPr lang="ru-RU" dirty="0"/>
              <a:t>, продажность; порча, </a:t>
            </a:r>
            <a:r>
              <a:rPr lang="ru-RU" dirty="0" smtClean="0"/>
              <a:t>разложение)</a:t>
            </a:r>
          </a:p>
          <a:p>
            <a:r>
              <a:rPr lang="ru-RU" dirty="0" smtClean="0"/>
              <a:t>- это злоупотребление служебным положением, дача и получение взятки, злоупотребление полномочиями, иное незаконное использование лицом своего служебного положения вопреки законным интересам общества и государства.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2204864"/>
            <a:ext cx="3178696" cy="457052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02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Неологизмы – жаргонизмы, вошедшие в нашу речь в расцвет коррупции: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Мохнатая рука</a:t>
            </a:r>
          </a:p>
          <a:p>
            <a:r>
              <a:rPr lang="ru-RU" dirty="0" smtClean="0"/>
              <a:t>Сунуть в лапу</a:t>
            </a:r>
          </a:p>
          <a:p>
            <a:r>
              <a:rPr lang="ru-RU" dirty="0" smtClean="0"/>
              <a:t>На хлеб с маслом</a:t>
            </a:r>
          </a:p>
          <a:p>
            <a:r>
              <a:rPr lang="ru-RU" dirty="0" smtClean="0"/>
              <a:t>Проехать за счет профсоюза</a:t>
            </a:r>
          </a:p>
          <a:p>
            <a:r>
              <a:rPr lang="ru-RU" dirty="0" smtClean="0"/>
              <a:t>Подмазать</a:t>
            </a:r>
          </a:p>
          <a:p>
            <a:r>
              <a:rPr lang="ru-RU" dirty="0" smtClean="0"/>
              <a:t>Блат</a:t>
            </a: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2050" name="Picture 2" descr="C:\Users\Tom\Desktop\bp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49080"/>
            <a:ext cx="3325791" cy="2215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3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128282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История коррупции</a:t>
            </a:r>
            <a:br>
              <a:rPr lang="ru-RU" b="1" dirty="0" smtClean="0"/>
            </a:br>
            <a:r>
              <a:rPr lang="en-US" b="1" dirty="0" smtClean="0"/>
              <a:t>XIII</a:t>
            </a:r>
            <a:r>
              <a:rPr lang="ru-RU" b="1" dirty="0" smtClean="0"/>
              <a:t> </a:t>
            </a:r>
            <a:r>
              <a:rPr lang="ru-RU" b="1" dirty="0"/>
              <a:t>век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 smtClean="0"/>
              <a:t>В России впервые упоминания о коррупции, которая определялась понятием «мздоимство», исходят их русских летописей</a:t>
            </a:r>
          </a:p>
          <a:p>
            <a:endParaRPr lang="ru-RU" dirty="0"/>
          </a:p>
        </p:txBody>
      </p:sp>
      <p:pic>
        <p:nvPicPr>
          <p:cNvPr id="3074" name="Picture 2" descr="C:\Users\Tom\Desktop\летопись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293096"/>
            <a:ext cx="3029661" cy="201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65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История коррупции </a:t>
            </a:r>
            <a:br>
              <a:rPr lang="ru-RU" b="1" dirty="0" smtClean="0"/>
            </a:br>
            <a:r>
              <a:rPr lang="en-US" b="1" dirty="0" smtClean="0"/>
              <a:t>XV</a:t>
            </a:r>
            <a:r>
              <a:rPr lang="ru-RU" b="1" dirty="0" smtClean="0"/>
              <a:t> век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Первое законодательное ограничение</a:t>
            </a:r>
          </a:p>
          <a:p>
            <a:pPr marL="109728" indent="0">
              <a:buNone/>
            </a:pPr>
            <a:r>
              <a:rPr lang="ru-RU" sz="2400" dirty="0" smtClean="0"/>
              <a:t>коррупционной деятельности было </a:t>
            </a:r>
          </a:p>
          <a:p>
            <a:pPr marL="109728" indent="0">
              <a:buNone/>
            </a:pPr>
            <a:r>
              <a:rPr lang="ru-RU" sz="2400" dirty="0" smtClean="0"/>
              <a:t>осуществлено в царствование Ивана </a:t>
            </a:r>
            <a:r>
              <a:rPr lang="en-US" sz="2400" dirty="0" smtClean="0"/>
              <a:t>III</a:t>
            </a:r>
            <a:endParaRPr lang="ru-RU" sz="2400" dirty="0" smtClean="0"/>
          </a:p>
          <a:p>
            <a:r>
              <a:rPr lang="ru-RU" sz="2400" dirty="0" smtClean="0"/>
              <a:t>Судебник 1497 года устанавливал </a:t>
            </a:r>
          </a:p>
          <a:p>
            <a:pPr marL="109728" indent="0">
              <a:buNone/>
            </a:pPr>
            <a:r>
              <a:rPr lang="ru-RU" sz="2400" dirty="0" smtClean="0"/>
              <a:t>розыскную форму процесса, предусматривал в качестве мер наказания смертную казнь, торговую казнь (битьё кнутом)</a:t>
            </a:r>
          </a:p>
          <a:p>
            <a:r>
              <a:rPr lang="ru-RU" sz="2400" dirty="0" smtClean="0"/>
              <a:t>Судебник расширил круг деяний признавшихся уголовно-наказуемыми: крамола, «церковная татьба» (святотатство), ябедничество; дал понятие преступления, а также особо опасного преступления</a:t>
            </a:r>
            <a:endParaRPr lang="ru-RU" sz="2400" dirty="0"/>
          </a:p>
        </p:txBody>
      </p:sp>
      <p:pic>
        <p:nvPicPr>
          <p:cNvPr id="4098" name="Picture 2" descr="C:\Users\Tom\Desktop\ива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556792"/>
            <a:ext cx="1535846" cy="216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10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История коррупции </a:t>
            </a:r>
            <a:br>
              <a:rPr lang="ru-RU" b="1" dirty="0" smtClean="0"/>
            </a:br>
            <a:r>
              <a:rPr lang="ru-RU" b="1" dirty="0" smtClean="0"/>
              <a:t>Х</a:t>
            </a:r>
            <a:r>
              <a:rPr lang="en-US" b="1" dirty="0" smtClean="0"/>
              <a:t>VI</a:t>
            </a:r>
            <a:r>
              <a:rPr lang="ru-RU" b="1" dirty="0" smtClean="0"/>
              <a:t> век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 время правления Ивана </a:t>
            </a:r>
          </a:p>
          <a:p>
            <a:pPr marL="109728" indent="0">
              <a:buNone/>
            </a:pPr>
            <a:r>
              <a:rPr lang="en-US" dirty="0" smtClean="0"/>
              <a:t>IV</a:t>
            </a:r>
            <a:r>
              <a:rPr lang="ru-RU" dirty="0" smtClean="0"/>
              <a:t> впервые ввелась смертная</a:t>
            </a:r>
          </a:p>
          <a:p>
            <a:pPr marL="109728" indent="0">
              <a:buNone/>
            </a:pPr>
            <a:r>
              <a:rPr lang="ru-RU" dirty="0" smtClean="0"/>
              <a:t>казнь за чрезмерность </a:t>
            </a:r>
          </a:p>
          <a:p>
            <a:pPr marL="109728" indent="0">
              <a:buNone/>
            </a:pPr>
            <a:r>
              <a:rPr lang="ru-RU" dirty="0" smtClean="0"/>
              <a:t>во взятках </a:t>
            </a:r>
            <a:endParaRPr lang="ru-RU" dirty="0"/>
          </a:p>
        </p:txBody>
      </p:sp>
      <p:pic>
        <p:nvPicPr>
          <p:cNvPr id="5122" name="Picture 2" descr="C:\Users\Tom\Desktop\432432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52936"/>
            <a:ext cx="2591504" cy="366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9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История коррупции </a:t>
            </a:r>
            <a:br>
              <a:rPr lang="ru-RU" b="1" dirty="0" smtClean="0"/>
            </a:br>
            <a:r>
              <a:rPr lang="en-US" b="1" dirty="0" smtClean="0"/>
              <a:t>XVII </a:t>
            </a:r>
            <a:r>
              <a:rPr lang="ru-RU" b="1" dirty="0" smtClean="0"/>
              <a:t>век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 время правления Алексея </a:t>
            </a:r>
          </a:p>
          <a:p>
            <a:pPr marL="109728" indent="0">
              <a:buNone/>
            </a:pPr>
            <a:r>
              <a:rPr lang="ru-RU" dirty="0" smtClean="0"/>
              <a:t>Михайловича, в Соборном </a:t>
            </a:r>
          </a:p>
          <a:p>
            <a:pPr marL="109728" indent="0">
              <a:buNone/>
            </a:pPr>
            <a:r>
              <a:rPr lang="ru-RU" dirty="0" smtClean="0"/>
              <a:t>Уложении 1649 г., появилась </a:t>
            </a:r>
          </a:p>
          <a:p>
            <a:pPr marL="109728" indent="0">
              <a:buNone/>
            </a:pPr>
            <a:r>
              <a:rPr lang="ru-RU" dirty="0" smtClean="0"/>
              <a:t>статья «Наказание за </a:t>
            </a:r>
          </a:p>
          <a:p>
            <a:pPr marL="109728" indent="0">
              <a:buNone/>
            </a:pPr>
            <a:r>
              <a:rPr lang="ru-RU" dirty="0" smtClean="0"/>
              <a:t>преступление, попадающее </a:t>
            </a:r>
          </a:p>
          <a:p>
            <a:pPr marL="109728" indent="0">
              <a:buNone/>
            </a:pPr>
            <a:r>
              <a:rPr lang="ru-RU" dirty="0" smtClean="0"/>
              <a:t>под понятие коррупция».</a:t>
            </a:r>
            <a:endParaRPr lang="ru-RU" dirty="0"/>
          </a:p>
        </p:txBody>
      </p:sp>
      <p:pic>
        <p:nvPicPr>
          <p:cNvPr id="6147" name="Picture 3" descr="C:\Users\Tom\Desktop\0015-014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08920"/>
            <a:ext cx="2965477" cy="380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37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История коррупции</a:t>
            </a:r>
            <a:br>
              <a:rPr lang="ru-RU" b="1" dirty="0" smtClean="0"/>
            </a:br>
            <a:r>
              <a:rPr lang="en-US" b="1" dirty="0" smtClean="0"/>
              <a:t>XVIII</a:t>
            </a:r>
            <a:r>
              <a:rPr lang="ru-RU" b="1" dirty="0" smtClean="0"/>
              <a:t> век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Петре </a:t>
            </a:r>
            <a:r>
              <a:rPr lang="en-US" dirty="0" smtClean="0"/>
              <a:t>I</a:t>
            </a:r>
            <a:r>
              <a:rPr lang="ru-RU" dirty="0" smtClean="0"/>
              <a:t> в России был широкий размах и</a:t>
            </a:r>
          </a:p>
          <a:p>
            <a:pPr marL="109728" indent="0">
              <a:buNone/>
            </a:pPr>
            <a:r>
              <a:rPr lang="ru-RU" dirty="0" smtClean="0"/>
              <a:t>коррупции, и одновременно </a:t>
            </a:r>
          </a:p>
          <a:p>
            <a:pPr marL="109728" indent="0">
              <a:buNone/>
            </a:pPr>
            <a:r>
              <a:rPr lang="ru-RU" dirty="0" smtClean="0"/>
              <a:t>жёсткой борьбы с ней. </a:t>
            </a:r>
          </a:p>
          <a:p>
            <a:pPr marL="109728" indent="0">
              <a:buNone/>
            </a:pPr>
            <a:r>
              <a:rPr lang="ru-RU" dirty="0" smtClean="0"/>
              <a:t>Так, Петр </a:t>
            </a:r>
            <a:r>
              <a:rPr lang="en-US" dirty="0" smtClean="0"/>
              <a:t>I</a:t>
            </a:r>
            <a:r>
              <a:rPr lang="ru-RU" dirty="0" smtClean="0"/>
              <a:t> совместно с </a:t>
            </a:r>
          </a:p>
          <a:p>
            <a:pPr marL="109728" indent="0">
              <a:buNone/>
            </a:pPr>
            <a:r>
              <a:rPr lang="ru-RU" dirty="0" smtClean="0"/>
              <a:t>коллегиями ввел деятельность </a:t>
            </a:r>
          </a:p>
          <a:p>
            <a:pPr marL="109728" indent="0">
              <a:buNone/>
            </a:pPr>
            <a:r>
              <a:rPr lang="ru-RU" dirty="0" smtClean="0"/>
              <a:t>Тайной канцелярии </a:t>
            </a:r>
          </a:p>
          <a:p>
            <a:pPr marL="109728" indent="0">
              <a:buNone/>
            </a:pPr>
            <a:r>
              <a:rPr lang="ru-RU" dirty="0" smtClean="0"/>
              <a:t>(Тайной полиции)</a:t>
            </a:r>
            <a:endParaRPr lang="ru-RU" dirty="0"/>
          </a:p>
        </p:txBody>
      </p:sp>
      <p:pic>
        <p:nvPicPr>
          <p:cNvPr id="7170" name="Picture 2" descr="C:\Users\Tom\Desktop\scale_12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24944"/>
            <a:ext cx="2813292" cy="3477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97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История коррупции </a:t>
            </a:r>
            <a:br>
              <a:rPr lang="ru-RU" b="1" dirty="0" smtClean="0"/>
            </a:br>
            <a:r>
              <a:rPr lang="en-US" b="1" dirty="0" smtClean="0"/>
              <a:t>XIX</a:t>
            </a:r>
            <a:r>
              <a:rPr lang="ru-RU" b="1" dirty="0" smtClean="0"/>
              <a:t> век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Пущин</a:t>
            </a:r>
            <a:r>
              <a:rPr lang="ru-RU" dirty="0" smtClean="0"/>
              <a:t> И.И. служил в Московской </a:t>
            </a:r>
          </a:p>
          <a:p>
            <a:pPr marL="109728" indent="0">
              <a:buNone/>
            </a:pPr>
            <a:r>
              <a:rPr lang="ru-RU" dirty="0" smtClean="0"/>
              <a:t>надворном суде, боролся с взяточничеством. По словам современников был </a:t>
            </a:r>
          </a:p>
          <a:p>
            <a:pPr marL="109728" indent="0">
              <a:buNone/>
            </a:pPr>
            <a:r>
              <a:rPr lang="ru-RU" dirty="0" smtClean="0"/>
              <a:t>«первым честным </a:t>
            </a:r>
          </a:p>
          <a:p>
            <a:pPr marL="109728" indent="0">
              <a:buNone/>
            </a:pPr>
            <a:r>
              <a:rPr lang="ru-RU" dirty="0" smtClean="0"/>
              <a:t>человеком, который </a:t>
            </a:r>
          </a:p>
          <a:p>
            <a:pPr marL="109728" indent="0">
              <a:buNone/>
            </a:pPr>
            <a:r>
              <a:rPr lang="ru-RU" dirty="0" smtClean="0"/>
              <a:t>сидел когда-либо в </a:t>
            </a:r>
          </a:p>
          <a:p>
            <a:pPr marL="109728" indent="0">
              <a:buNone/>
            </a:pPr>
            <a:r>
              <a:rPr lang="ru-RU" dirty="0" smtClean="0"/>
              <a:t>русской казённой палате».</a:t>
            </a:r>
            <a:endParaRPr lang="ru-RU" dirty="0"/>
          </a:p>
        </p:txBody>
      </p:sp>
      <p:pic>
        <p:nvPicPr>
          <p:cNvPr id="8194" name="Picture 2" descr="C:\Users\Tom\Desktop\c72b40bd4b49d5b41db25aa15164513d_w720_h54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7032"/>
            <a:ext cx="36576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25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177</TotalTime>
  <Words>369</Words>
  <Application>Microsoft Office PowerPoint</Application>
  <PresentationFormat>Экран (4:3)</PresentationFormat>
  <Paragraphs>78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Городская</vt:lpstr>
      <vt:lpstr>КОРРУПЦИЯ</vt:lpstr>
      <vt:lpstr>Коррупция</vt:lpstr>
      <vt:lpstr>Неологизмы – жаргонизмы, вошедшие в нашу речь в расцвет коррупции:</vt:lpstr>
      <vt:lpstr>История коррупции XIII век </vt:lpstr>
      <vt:lpstr>История коррупции  XV век</vt:lpstr>
      <vt:lpstr>История коррупции  ХVI век</vt:lpstr>
      <vt:lpstr>История коррупции  XVII век</vt:lpstr>
      <vt:lpstr>История коррупции XVIII век</vt:lpstr>
      <vt:lpstr>История коррупции  XIX век</vt:lpstr>
      <vt:lpstr>История коррупции 1826 г.</vt:lpstr>
      <vt:lpstr>История коррупции  1918 г.</vt:lpstr>
      <vt:lpstr>История коррупции </vt:lpstr>
      <vt:lpstr>Презентация PowerPoint</vt:lpstr>
      <vt:lpstr>«Коррупция это самое большое зло России.»   «Коррупция деморализует общество, разлагает власть и госаппарат.»                                        (Президент В.В. Путин)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КОРРУПЦИЯ</dc:title>
  <dc:creator>Tom</dc:creator>
  <cp:lastModifiedBy>Certified Windows</cp:lastModifiedBy>
  <cp:revision>17</cp:revision>
  <cp:lastPrinted>2021-09-09T07:15:39Z</cp:lastPrinted>
  <dcterms:created xsi:type="dcterms:W3CDTF">2021-09-09T04:22:01Z</dcterms:created>
  <dcterms:modified xsi:type="dcterms:W3CDTF">2021-09-09T07:32:52Z</dcterms:modified>
  <cp:contentStatus/>
</cp:coreProperties>
</file>