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41" d="100"/>
          <a:sy n="41" d="100"/>
        </p:scale>
        <p:origin x="1284" y="42"/>
      </p:cViewPr>
      <p:guideLst>
        <p:guide pos="2228" orient="horz"/>
        <p:guide pos="2245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3A3E3B-5340-48C2-BBF1-E251CA96180E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2719E-75ED-4A60-9985-4C4236D7FE1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g"/><Relationship Id="rId9" Type="http://schemas.openxmlformats.org/officeDocument/2006/relationships/image" Target="../media/image2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jpg"/><Relationship Id="rId9" Type="http://schemas.openxmlformats.org/officeDocument/2006/relationships/image" Target="../media/image3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4630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 bwMode="auto"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87219" y="4575291"/>
            <a:ext cx="873629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  <a:t>ПРАВИЛА </a:t>
            </a:r>
            <a:br>
              <a:rPr lang="en-US" sz="48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</a:br>
            <a:r>
              <a:rPr lang="ru-RU" sz="4800" b="1">
                <a:solidFill>
                  <a:srgbClr val="005BAA"/>
                </a:solidFill>
                <a:latin typeface="Segoe UI Semibold"/>
                <a:ea typeface="Microsoft YaHei UI"/>
                <a:cs typeface="Segoe UI Semibold"/>
              </a:rPr>
              <a:t>ДОРОЖНОГО ДВИЖЕНИЯ ДЛЯ ПЕШЕХОДОВ</a:t>
            </a:r>
            <a:endParaRPr lang="ru-RU" sz="36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78744" y="4575291"/>
            <a:ext cx="873629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 bwMode="auto"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99734" y="1490210"/>
              <a:ext cx="3271401" cy="244383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800" b="0">
                  <a:solidFill>
                    <a:schemeClr val="bg1"/>
                  </a:solidFill>
                  <a:latin typeface="Segoe UI Semibold"/>
                  <a:cs typeface="Segoe UI Semibold"/>
                </a:rPr>
                <a:t>Сигнальные жилеты </a:t>
              </a:r>
              <a:endParaRPr lang="en-US" sz="1800" b="0">
                <a:solidFill>
                  <a:schemeClr val="bg1"/>
                </a:solidFill>
                <a:latin typeface="Segoe UI Semibold"/>
                <a:cs typeface="Segoe UI Semibold"/>
              </a:endParaRPr>
            </a:p>
            <a:p>
              <a:pPr algn="ctr">
                <a:defRPr/>
              </a:pPr>
              <a:r>
                <a:rPr lang="ru-RU" sz="1800" b="0">
                  <a:solidFill>
                    <a:schemeClr val="bg1"/>
                  </a:solidFill>
                  <a:latin typeface="Segoe UI Semibold"/>
                  <a:cs typeface="Segoe UI Semibold"/>
                </a:rPr>
                <a:t>и </a:t>
              </a:r>
              <a:r>
                <a:rPr lang="en-US" sz="1800" b="0">
                  <a:solidFill>
                    <a:schemeClr val="bg1"/>
                  </a:solidFill>
                  <a:latin typeface="Segoe UI Semibold"/>
                  <a:cs typeface="Segoe UI Semibold"/>
                </a:rPr>
                <a:t> </a:t>
              </a:r>
              <a:r>
                <a:rPr lang="ru-RU" sz="1800" b="0">
                  <a:solidFill>
                    <a:schemeClr val="bg1"/>
                  </a:solidFill>
                  <a:latin typeface="Segoe UI Semibold"/>
                  <a:cs typeface="Segoe UI Semibold"/>
                </a:rPr>
                <a:t>ременные системы</a:t>
              </a:r>
              <a:endParaRPr/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3500876" y="1490210"/>
              <a:ext cx="2116153" cy="244383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4"/>
            <a:srcRect l="11624" t="0" r="15012" b="0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800">
                  <a:solidFill>
                    <a:schemeClr val="bg1"/>
                  </a:solidFill>
                  <a:latin typeface="Segoe UI Semibold"/>
                  <a:cs typeface="Segoe UI Semibold"/>
                </a:rPr>
                <a:t>Браслеты</a:t>
              </a:r>
              <a:endParaRPr/>
            </a:p>
            <a:p>
              <a:pPr algn="ctr">
                <a:defRPr/>
              </a:pPr>
              <a:endParaRPr lang="ru-RU" sz="1800">
                <a:solidFill>
                  <a:schemeClr val="bg1"/>
                </a:solidFill>
                <a:latin typeface="Segoe UI Semibold"/>
                <a:cs typeface="Segoe UI Semibold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>
            <a:blip r:embed="rId5"/>
            <a:srcRect l="14990" t="0" r="15861" b="0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 bwMode="auto"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5658495" y="1490210"/>
              <a:ext cx="1360074" cy="244383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6"/>
            <a:srcRect l="18774" t="0" r="14781" b="0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 Box 27"/>
            <p:cNvSpPr txBox="1">
              <a:spLocks noChangeArrowheads="1" noChangeAspect="1"/>
            </p:cNvSpPr>
            <p:nvPr/>
          </p:nvSpPr>
          <p:spPr bwMode="auto">
            <a:xfrm>
              <a:off x="5679986" y="1631251"/>
              <a:ext cx="1338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800" b="0">
                  <a:solidFill>
                    <a:schemeClr val="bg1"/>
                  </a:solidFill>
                  <a:latin typeface="Segoe UI Semibold"/>
                  <a:cs typeface="Segoe UI Semibold"/>
                </a:rPr>
                <a:t>Значки</a:t>
              </a:r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 bwMode="auto"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2575113" y="4072571"/>
              <a:ext cx="1360074" cy="244383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0" y="4260985"/>
              <a:ext cx="12546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800">
                  <a:solidFill>
                    <a:schemeClr val="bg1"/>
                  </a:solidFill>
                  <a:latin typeface="Segoe UI Semibold"/>
                  <a:cs typeface="Segoe UI Semibold"/>
                </a:rPr>
                <a:t>Наклейки </a:t>
              </a:r>
              <a:endParaRPr/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/>
          <p:cNvGrpSpPr/>
          <p:nvPr/>
        </p:nvGrpSpPr>
        <p:grpSpPr bwMode="auto"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 bwMode="auto">
            <a:xfrm>
              <a:off x="6199576" y="4122284"/>
              <a:ext cx="3271401" cy="244383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>
                  <a:solidFill>
                    <a:schemeClr val="bg1"/>
                  </a:solidFill>
                  <a:latin typeface="Segoe UI Semibold"/>
                  <a:cs typeface="Segoe UI Semibold"/>
                </a:rPr>
                <a:t>Накладки на спицы для </a:t>
              </a:r>
              <a:br>
                <a:rPr lang="ru-RU" sz="1600">
                  <a:solidFill>
                    <a:schemeClr val="bg1"/>
                  </a:solidFill>
                  <a:latin typeface="Segoe UI Semibold"/>
                  <a:cs typeface="Segoe UI Semibold"/>
                </a:rPr>
              </a:br>
              <a:r>
                <a:rPr lang="ru-RU" sz="1600">
                  <a:solidFill>
                    <a:schemeClr val="bg1"/>
                  </a:solidFill>
                  <a:latin typeface="Segoe UI Semibold"/>
                  <a:cs typeface="Segoe UI Semibold"/>
                </a:rPr>
                <a:t>велосипедов и детских колясок</a:t>
              </a:r>
              <a:endParaRPr/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>
            <a:blip r:embed="rId8"/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Прямоугольник 33"/>
          <p:cNvSpPr/>
          <p:nvPr/>
        </p:nvSpPr>
        <p:spPr bwMode="auto"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СЪЕМНЫЕ  СВЕТОВОЗВРАЩАЮЩИЕ  ЭЛЕМЕНТЫ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 bwMode="auto">
            <a:xfrm>
              <a:off x="2315190" y="3783819"/>
              <a:ext cx="2335909" cy="2697620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800">
                  <a:solidFill>
                    <a:schemeClr val="bg1"/>
                  </a:solidFill>
                  <a:latin typeface="Segoe UI Semibold"/>
                  <a:cs typeface="Segoe UI Semibold"/>
                </a:rPr>
                <a:t>Брелоки</a:t>
              </a:r>
              <a:endParaRPr/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Прямоугольник 34"/>
            <p:cNvSpPr/>
            <p:nvPr/>
          </p:nvSpPr>
          <p:spPr bwMode="auto">
            <a:xfrm>
              <a:off x="2617963" y="5807053"/>
              <a:ext cx="217966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3958709" y="5884196"/>
              <a:ext cx="217966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 bwMode="auto"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 bwMode="auto"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НЕСЪЕМНЫЕ  СВЕТОВОЗВРАЩАЮЩИЕ  ЭЛЕМЕНТЫ</a:t>
            </a:r>
            <a:endParaRPr/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 bwMode="auto"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63646" y="4374735"/>
              <a:ext cx="2362199" cy="174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558791" y="4644919"/>
              <a:ext cx="1657350" cy="16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2135054" y="4721120"/>
              <a:ext cx="1727199" cy="17891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/>
              </a:defRPr>
            </a:lvl1pPr>
            <a:lvl2pPr>
              <a:defRPr sz="2000"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Arial"/>
              </a:defRPr>
            </a:lvl9pPr>
          </a:lstStyle>
          <a:p>
            <a:pPr marL="342900" indent="-342900">
              <a:buFont typeface="Wingdings"/>
              <a:buChar char="ü"/>
              <a:defRPr/>
            </a:pPr>
            <a:r>
              <a:rPr lang="ru-RU" sz="2200" b="0">
                <a:latin typeface="Segoe UI"/>
                <a:cs typeface="Segoe UI"/>
              </a:rPr>
              <a:t> </a:t>
            </a:r>
            <a:r>
              <a:rPr lang="ru-RU" sz="2400" b="0">
                <a:latin typeface="Segoe UI"/>
                <a:cs typeface="Segoe UI"/>
              </a:rPr>
              <a:t>ленты </a:t>
            </a:r>
            <a:r>
              <a:rPr lang="ru-RU" sz="2400" b="0">
                <a:latin typeface="Segoe UI"/>
                <a:cs typeface="Segoe UI"/>
              </a:rPr>
              <a:t>световозвращающие</a:t>
            </a:r>
            <a:endParaRPr lang="ru-RU" sz="2400" b="0">
              <a:latin typeface="Segoe UI"/>
              <a:cs typeface="Segoe UI"/>
            </a:endParaRPr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0">
                <a:latin typeface="Segoe UI"/>
                <a:cs typeface="Segoe UI"/>
              </a:rPr>
              <a:t> ленты сигнальные комбинированные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0">
                <a:latin typeface="Segoe UI"/>
                <a:cs typeface="Segoe UI"/>
              </a:rPr>
              <a:t> </a:t>
            </a:r>
            <a:r>
              <a:rPr lang="ru-RU" sz="2400" b="0">
                <a:latin typeface="Segoe UI"/>
                <a:cs typeface="Segoe UI"/>
              </a:rPr>
              <a:t>термотрансферные</a:t>
            </a:r>
            <a:r>
              <a:rPr lang="ru-RU" sz="2400" b="0">
                <a:latin typeface="Segoe UI"/>
                <a:cs typeface="Segoe UI"/>
              </a:rPr>
              <a:t> ленты и изображения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0">
                <a:latin typeface="Segoe UI"/>
                <a:cs typeface="Segoe UI"/>
              </a:rPr>
              <a:t> </a:t>
            </a:r>
            <a:r>
              <a:rPr lang="ru-RU" sz="2400" b="0">
                <a:latin typeface="Segoe UI"/>
                <a:cs typeface="Segoe UI"/>
              </a:rPr>
              <a:t>световозвращающий</a:t>
            </a:r>
            <a:r>
              <a:rPr lang="ru-RU" sz="2400" b="0">
                <a:latin typeface="Segoe UI"/>
                <a:cs typeface="Segoe UI"/>
              </a:rPr>
              <a:t> трикотаж</a:t>
            </a:r>
            <a:endParaRPr/>
          </a:p>
          <a:p>
            <a:pPr marL="342900" indent="-342900">
              <a:buFont typeface="Wingdings"/>
              <a:buChar char="ü"/>
              <a:defRPr/>
            </a:pPr>
            <a:r>
              <a:rPr lang="ru-RU" sz="2400" b="0">
                <a:latin typeface="Segoe UI"/>
                <a:cs typeface="Segoe UI"/>
              </a:rPr>
              <a:t> </a:t>
            </a:r>
            <a:r>
              <a:rPr lang="ru-RU" sz="2400" b="0">
                <a:latin typeface="Segoe UI"/>
                <a:cs typeface="Segoe UI"/>
              </a:rPr>
              <a:t>световозвращающая</a:t>
            </a:r>
            <a:r>
              <a:rPr lang="ru-RU" sz="2400" b="0">
                <a:latin typeface="Segoe UI"/>
                <a:cs typeface="Segoe UI"/>
              </a:rPr>
              <a:t> фурнитура</a:t>
            </a:r>
            <a:endParaRPr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2200" b="0">
                <a:latin typeface="Segoe UI"/>
                <a:cs typeface="Segoe UI"/>
              </a:rPr>
              <a:t>шевроны и нашивки</a:t>
            </a:r>
            <a:endParaRPr/>
          </a:p>
          <a:p>
            <a:pPr marL="800100" lvl="1" indent="-342900">
              <a:buFont typeface="Wingdings"/>
              <a:buChar char="ü"/>
              <a:defRPr/>
            </a:pPr>
            <a:r>
              <a:rPr lang="ru-RU" sz="2200" b="0">
                <a:latin typeface="Segoe UI"/>
                <a:cs typeface="Segoe UI"/>
              </a:rPr>
              <a:t>ранцевые ленты, шнуры, стропы, канты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СВЕТОВОЗВРАЩАТЕЛИ ДЛЯ ЛИЧНОГО ИСПОЛЬЗОВАНИЯ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569" t="0" r="0" b="0"/>
          <a:stretch/>
        </p:blipFill>
        <p:spPr bwMode="auto">
          <a:xfrm>
            <a:off x="649940" y="507819"/>
            <a:ext cx="7844119" cy="6260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Проезжая часть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 – это часть дороги, по которой движутся автомобили, автобусы, троллейбусы и трамваи. </a:t>
            </a:r>
            <a:endParaRPr lang="ru-RU" sz="16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7300" t="0" r="0" b="0"/>
          <a:stretch/>
        </p:blipFill>
        <p:spPr bwMode="auto"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 bwMode="auto"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Участниками дорожного движения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называют всех людей – и пешеходов, и водителей и пассажиров.</a:t>
            </a:r>
            <a:endParaRPr lang="ru-RU" sz="16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Пешеходы идут по 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тротуару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 Мы с вами тоже пешеходы, когда идем пешком.</a:t>
            </a:r>
            <a:endParaRPr lang="ru-RU" sz="16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 l="0" t="0" r="69905" b="0"/>
          <a:stretch/>
        </p:blipFill>
        <p:spPr bwMode="auto"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 bwMode="auto"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 bwMode="auto"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 bwMode="auto"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704630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287219" y="4575291"/>
              <a:ext cx="87362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84889" y="22916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Пешеходный переход 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– это место, где пешеходу разрешено переходить проезжую часть дороги.</a:t>
            </a:r>
            <a:endParaRPr/>
          </a:p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>
                <a:solidFill>
                  <a:srgbClr val="C00000"/>
                </a:solidFill>
                <a:latin typeface="Segoe UI Semibold"/>
                <a:cs typeface="Segoe UI Semibold"/>
              </a:rPr>
              <a:t>«Просьба переходить здесь»</a:t>
            </a: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/>
          </a:p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Segoe UI"/>
                <a:cs typeface="Segoe UI"/>
              </a:rPr>
              <a:t>А пешеходный переход с нанесёнными на асфальт белыми полосами появился в Лондоне, лишь в 1951 году.</a:t>
            </a:r>
            <a:endParaRPr lang="ru-RU" sz="1800" b="0" i="0" u="none" strike="noStrike" cap="none" spc="0">
              <a:ln>
                <a:noFill/>
              </a:ln>
              <a:solidFill>
                <a:prstClr val="black"/>
              </a:solidFill>
              <a:latin typeface="Segoe UI"/>
              <a:ea typeface="+mn-ea"/>
              <a:cs typeface="Segoe U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2728" y="2545473"/>
            <a:ext cx="6662999" cy="4067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704630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287219" y="4575291"/>
              <a:ext cx="87362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 городах многие перекрестки оборудованы светофорами.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Это 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РЕГУЛИРУЕМЫЕ ПЕРЕКРЕСТКИ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КАК ПЕРЕЙТИ ДОРОГУ НА ПЕРЕКРЕСТКЕ</a:t>
            </a:r>
            <a:endParaRPr/>
          </a:p>
        </p:txBody>
      </p:sp>
      <p:grpSp>
        <p:nvGrpSpPr>
          <p:cNvPr id="19" name="Группа 18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704630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87219" y="4575291"/>
              <a:ext cx="87362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20765" y="292084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На </a:t>
            </a: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НЕРЕГУЛИРУЕМЫХ ПЕРЕКРЕСТКАХ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нет светофоров. </a:t>
            </a:r>
            <a:endParaRPr/>
          </a:p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о помощи при переходе проезжей части дороги.</a:t>
            </a:r>
            <a:endParaRPr/>
          </a:p>
        </p:txBody>
      </p:sp>
      <p:grpSp>
        <p:nvGrpSpPr>
          <p:cNvPr id="19" name="Группа 18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704630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87219" y="4575291"/>
              <a:ext cx="87362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l="-1" t="0" r="1254" b="0"/>
          <a:stretch/>
        </p:blipFill>
        <p:spPr bwMode="auto"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 bwMode="auto"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КАК ПЕРЕЙТИ ДОРОГУ НА ПЕРЕКРЕСТКЕ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 bwMode="auto"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ВИДЫ СВЕТОФОРОВ</a:t>
            </a:r>
            <a:endParaRPr/>
          </a:p>
        </p:txBody>
      </p:sp>
      <p:grpSp>
        <p:nvGrpSpPr>
          <p:cNvPr id="92" name="Группа 91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704630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87219" y="4575291"/>
              <a:ext cx="87362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 bwMode="auto"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/>
            <a:srcRect l="31500" t="0" r="26718" b="23646"/>
            <a:stretch/>
          </p:blipFill>
          <p:spPr bwMode="auto"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latin typeface="Segoe UI"/>
                  <a:cs typeface="Segoe UI"/>
                </a:rPr>
                <a:t>С вертикальным расположением сигналов</a:t>
              </a:r>
              <a:endParaRPr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2355925" y="730271"/>
            <a:ext cx="2428276" cy="1726598"/>
            <a:chOff x="2355925" y="730271"/>
            <a:chExt cx="2428276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/>
            <a:srcRect l="6007" t="4943" r="6953" b="47991"/>
            <a:stretch/>
          </p:blipFill>
          <p:spPr bwMode="auto">
            <a:xfrm>
              <a:off x="2355925" y="730271"/>
              <a:ext cx="2428276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latin typeface="Segoe UI"/>
                  <a:cs typeface="Segoe UI"/>
                </a:rPr>
                <a:t>С горизонтальным расположением сигналов</a:t>
              </a:r>
              <a:endParaRPr/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/>
            <a:srcRect l="13072" t="4149" r="17143" b="18417"/>
            <a:stretch/>
          </p:blipFill>
          <p:spPr bwMode="auto"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 bwMode="auto"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latin typeface="Segoe UI"/>
                  <a:cs typeface="Segoe UI"/>
                </a:rPr>
                <a:t>С дополнительной секцией</a:t>
              </a:r>
              <a:endParaRPr/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/>
            <a:srcRect l="0" t="0" r="0" b="31956"/>
            <a:stretch/>
          </p:blipFill>
          <p:spPr bwMode="auto">
            <a:xfrm>
              <a:off x="2745234" y="2668350"/>
              <a:ext cx="1670449" cy="8130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latin typeface="Segoe UI"/>
                  <a:cs typeface="Segoe UI"/>
                </a:rPr>
                <a:t>Реверсивные</a:t>
              </a:r>
              <a:endParaRPr/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/>
            <a:srcRect l="13138" t="9512" r="12075" b="50194"/>
            <a:stretch/>
          </p:blipFill>
          <p:spPr bwMode="auto"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 bwMode="auto"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latin typeface="Segoe UI"/>
                  <a:cs typeface="Segoe UI"/>
                </a:rPr>
                <a:t>Для регулирования движения через железнодорожные переезды</a:t>
              </a:r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616614" y="4122418"/>
            <a:ext cx="2874387" cy="2686829"/>
            <a:chOff x="3830243" y="4083089"/>
            <a:chExt cx="2874387" cy="2686829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3830243" y="5692700"/>
              <a:ext cx="28743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>
                  <a:latin typeface="Segoe UI"/>
                  <a:cs typeface="Segoe UI"/>
                </a:rPr>
                <a:t>Для регулирования движения трамваев и других маршрутных транспортных средств</a:t>
              </a:r>
              <a:endParaRPr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/>
            <a:srcRect l="6145" t="4086" r="4575" b="37467"/>
            <a:stretch/>
          </p:blipFill>
          <p:spPr bwMode="auto"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3477428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>
                <a:solidFill>
                  <a:prstClr val="black"/>
                </a:solidFill>
                <a:latin typeface="Segoe UI"/>
                <a:cs typeface="Segoe UI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КАК ПЕРЕЙТИ ДОРОГУ ВЫЙДЯ ИЗ АВТОБУСА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>
                <a:solidFill>
                  <a:prstClr val="black"/>
                </a:solidFill>
                <a:latin typeface="Segoe UI"/>
                <a:cs typeface="Segoe UI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477428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>
                <a:solidFill>
                  <a:prstClr val="black"/>
                </a:solidFill>
                <a:latin typeface="Segoe UI"/>
                <a:cs typeface="Segoe UI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  <a:endParaRPr/>
          </a:p>
        </p:txBody>
      </p:sp>
      <p:grpSp>
        <p:nvGrpSpPr>
          <p:cNvPr id="16" name="Группа 15"/>
          <p:cNvGrpSpPr/>
          <p:nvPr/>
        </p:nvGrpSpPr>
        <p:grpSpPr bwMode="auto"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704630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 bwMode="auto"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287219" y="4575291"/>
              <a:ext cx="87362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60593" y="711153"/>
            <a:ext cx="3176630" cy="209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Пешеходам очень важно  использовать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srgbClr val="C00000"/>
                </a:solidFill>
                <a:latin typeface="Segoe UI Semibold"/>
                <a:cs typeface="Segoe UI Semibold"/>
              </a:rPr>
              <a:t>СВЕТОВОЗВРАЩАЮЩИЕ ЭЛЕМЕНТЫ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.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Световозвращателей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 должно быть несколько, со всех сторон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(справа, слева, спереди и сзади). Только тогда вы видны </a:t>
            </a:r>
            <a:br>
              <a:rPr lang="ru-RU" sz="1600">
                <a:solidFill>
                  <a:prstClr val="black"/>
                </a:solidFill>
                <a:latin typeface="Segoe UI"/>
                <a:cs typeface="Segoe UI"/>
              </a:rPr>
            </a:b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водителям </a:t>
            </a:r>
            <a:r>
              <a:rPr lang="ru-RU" sz="1600">
                <a:solidFill>
                  <a:prstClr val="black"/>
                </a:solidFill>
                <a:latin typeface="Segoe UI"/>
                <a:cs typeface="Segoe UI"/>
              </a:rPr>
              <a:t>с любого ракурса.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СВЕТОВОЗВРАЩАЮЩИЕ ЭЛЕМЕНТЫ</a:t>
            </a:r>
            <a:endParaRPr/>
          </a:p>
        </p:txBody>
      </p:sp>
      <p:grpSp>
        <p:nvGrpSpPr>
          <p:cNvPr id="13" name="Группа 12"/>
          <p:cNvGrpSpPr/>
          <p:nvPr/>
        </p:nvGrpSpPr>
        <p:grpSpPr bwMode="auto">
          <a:xfrm flipH="0" flipV="0">
            <a:off x="6702025" y="-224880"/>
            <a:ext cx="2400783" cy="6857998"/>
            <a:chOff x="0" y="0"/>
            <a:chExt cx="2400783" cy="685799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72503" y="4390843"/>
              <a:ext cx="1664440" cy="1750566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 bwMode="auto">
            <a:xfrm>
              <a:off x="657982" y="0"/>
              <a:ext cx="1742800" cy="6857998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42690" y="367312"/>
              <a:ext cx="1583750" cy="14983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 bwMode="auto">
            <a:xfrm>
              <a:off x="0" y="4093318"/>
              <a:ext cx="2322326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156913" y="4273318"/>
              <a:ext cx="2008499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80371" y="4575289"/>
              <a:ext cx="761581" cy="155536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rcRect l="2627" t="5206" r="6421" b="5180"/>
          <a:stretch/>
        </p:blipFill>
        <p:spPr bwMode="auto">
          <a:xfrm>
            <a:off x="3585882" y="3415553"/>
            <a:ext cx="2976283" cy="2196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 bwMode="auto"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 bwMode="auto"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 bwMode="auto"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 bwMode="auto"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5BAA"/>
                </a:solidFill>
                <a:latin typeface="Segoe UI Semibold"/>
                <a:cs typeface="Segoe UI Semibold"/>
              </a:rPr>
              <a:t>КЛАССИФИКАЦИЯ  СВЕТОВОЗВРАЩАТЕЛЕЙ</a:t>
            </a:r>
            <a:endParaRPr/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b="0">
                  <a:latin typeface="Segoe UI Semibold"/>
                  <a:cs typeface="Segoe UI Semibold"/>
                </a:rPr>
                <a:t>ПО  МАТЕРИАЛУ  </a:t>
              </a:r>
              <a:br>
                <a:rPr lang="ru-RU" b="0">
                  <a:latin typeface="Segoe UI Semibold"/>
                  <a:cs typeface="Segoe UI Semibold"/>
                </a:rPr>
              </a:br>
              <a:r>
                <a:rPr lang="ru-RU" b="0">
                  <a:latin typeface="Segoe UI Semibold"/>
                  <a:cs typeface="Segoe UI Semibold"/>
                </a:rPr>
                <a:t>ОСНОВЫ</a:t>
              </a:r>
              <a:endParaRPr/>
            </a:p>
          </p:txBody>
        </p:sp>
      </p:grpSp>
      <p:grpSp>
        <p:nvGrpSpPr>
          <p:cNvPr id="49" name="Группа 48"/>
          <p:cNvGrpSpPr/>
          <p:nvPr/>
        </p:nvGrpSpPr>
        <p:grpSpPr bwMode="auto"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2" y="5427295"/>
              <a:ext cx="1878416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пластиковая </a:t>
              </a:r>
              <a:br>
                <a:rPr lang="ru-RU" sz="1600" b="0">
                  <a:latin typeface="Segoe UI"/>
                  <a:cs typeface="Segoe UI"/>
                </a:rPr>
              </a:br>
              <a:r>
                <a:rPr lang="ru-RU" sz="1600" b="0">
                  <a:latin typeface="Segoe UI"/>
                  <a:cs typeface="Segoe UI"/>
                </a:rPr>
                <a:t>(ПВХ)</a:t>
              </a:r>
              <a:endParaRPr/>
            </a:p>
          </p:txBody>
        </p:sp>
      </p:grpSp>
      <p:grpSp>
        <p:nvGrpSpPr>
          <p:cNvPr id="29" name="Группа 28"/>
          <p:cNvGrpSpPr/>
          <p:nvPr/>
        </p:nvGrpSpPr>
        <p:grpSpPr bwMode="auto"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текстильная</a:t>
              </a:r>
              <a:endParaRPr/>
            </a:p>
          </p:txBody>
        </p:sp>
      </p:grpSp>
      <p:grpSp>
        <p:nvGrpSpPr>
          <p:cNvPr id="24" name="Группа 23"/>
          <p:cNvGrpSpPr/>
          <p:nvPr/>
        </p:nvGrpSpPr>
        <p:grpSpPr bwMode="auto"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5" y="5545643"/>
              <a:ext cx="1879436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микрошарики</a:t>
              </a:r>
              <a:endParaRPr lang="ru-RU" sz="1600" b="0">
                <a:latin typeface="Segoe UI"/>
                <a:cs typeface="Segoe UI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2526868" y="5158378"/>
            <a:ext cx="1892438" cy="1113086"/>
            <a:chOff x="2526868" y="5158378"/>
            <a:chExt cx="1892438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микропирамиды</a:t>
              </a:r>
              <a:r>
                <a:rPr lang="ru-RU" sz="1600" b="0">
                  <a:latin typeface="Segoe UI"/>
                  <a:cs typeface="Segoe UI"/>
                </a:rPr>
                <a:t> </a:t>
              </a:r>
              <a:endParaRPr/>
            </a:p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и </a:t>
              </a:r>
              <a:r>
                <a:rPr lang="ru-RU" sz="1600" b="0">
                  <a:latin typeface="Segoe UI"/>
                  <a:cs typeface="Segoe UI"/>
                </a:rPr>
                <a:t>микропризмы</a:t>
              </a:r>
              <a:r>
                <a:rPr lang="ru-RU" sz="1600" b="0">
                  <a:latin typeface="Segoe UI"/>
                  <a:cs typeface="Segoe UI"/>
                </a:rPr>
                <a:t> </a:t>
              </a:r>
              <a:endParaRPr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b="0">
                  <a:latin typeface="Segoe UI Semibold"/>
                  <a:cs typeface="Segoe UI Semibold"/>
                </a:rPr>
                <a:t>ПО</a:t>
              </a:r>
              <a:r>
                <a:rPr lang="en-US" b="0">
                  <a:latin typeface="Segoe UI Semibold"/>
                  <a:cs typeface="Segoe UI Semibold"/>
                </a:rPr>
                <a:t> </a:t>
              </a:r>
              <a:r>
                <a:rPr lang="ru-RU" b="0">
                  <a:latin typeface="Segoe UI Semibold"/>
                  <a:cs typeface="Segoe UI Semibold"/>
                </a:rPr>
                <a:t> ОПТИЧЕСКОМУ</a:t>
              </a:r>
              <a:r>
                <a:rPr lang="en-US" b="0">
                  <a:latin typeface="Segoe UI Semibold"/>
                  <a:cs typeface="Segoe UI Semibold"/>
                </a:rPr>
                <a:t> </a:t>
              </a:r>
              <a:r>
                <a:rPr lang="ru-RU" b="0">
                  <a:latin typeface="Segoe UI Semibold"/>
                  <a:cs typeface="Segoe UI Semibold"/>
                </a:rPr>
                <a:t> </a:t>
              </a:r>
              <a:br>
                <a:rPr lang="ru-RU" b="0">
                  <a:latin typeface="Segoe UI Semibold"/>
                  <a:cs typeface="Segoe UI Semibold"/>
                </a:rPr>
              </a:br>
              <a:r>
                <a:rPr lang="ru-RU" b="0">
                  <a:latin typeface="Segoe UI Semibold"/>
                  <a:cs typeface="Segoe UI Semibold"/>
                </a:rPr>
                <a:t>ЭЛЕМЕНТУ</a:t>
              </a:r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 bwMode="auto"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7"/>
              <a:ext cx="391318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b="0">
                  <a:latin typeface="Segoe UI Semibold"/>
                  <a:cs typeface="Segoe UI Semibold"/>
                </a:rPr>
                <a:t>ПО  СПОСОБУ  </a:t>
              </a:r>
              <a:br>
                <a:rPr lang="ru-RU" b="0">
                  <a:latin typeface="Segoe UI Semibold"/>
                  <a:cs typeface="Segoe UI Semibold"/>
                </a:rPr>
              </a:br>
              <a:r>
                <a:rPr lang="ru-RU" b="0">
                  <a:latin typeface="Segoe UI Semibold"/>
                  <a:cs typeface="Segoe UI Semibold"/>
                </a:rPr>
                <a:t>КРЕПЛЕНИЯ</a:t>
              </a:r>
              <a:endParaRPr/>
            </a:p>
          </p:txBody>
        </p:sp>
      </p:grpSp>
      <p:grpSp>
        <p:nvGrpSpPr>
          <p:cNvPr id="20" name="Группа 19"/>
          <p:cNvGrpSpPr/>
          <p:nvPr/>
        </p:nvGrpSpPr>
        <p:grpSpPr bwMode="auto"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несъемные</a:t>
              </a:r>
              <a:endParaRPr/>
            </a:p>
          </p:txBody>
        </p:sp>
      </p:grpSp>
      <p:grpSp>
        <p:nvGrpSpPr>
          <p:cNvPr id="19" name="Группа 18"/>
          <p:cNvGrpSpPr/>
          <p:nvPr/>
        </p:nvGrpSpPr>
        <p:grpSpPr bwMode="auto"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съемные</a:t>
              </a:r>
              <a:endParaRPr/>
            </a:p>
          </p:txBody>
        </p:sp>
      </p:grpSp>
      <p:grpSp>
        <p:nvGrpSpPr>
          <p:cNvPr id="17" name="Группа 16"/>
          <p:cNvGrpSpPr/>
          <p:nvPr/>
        </p:nvGrpSpPr>
        <p:grpSpPr bwMode="auto"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профес-сиональное</a:t>
              </a:r>
              <a:endParaRPr/>
            </a:p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использование</a:t>
              </a:r>
              <a:endParaRPr/>
            </a:p>
          </p:txBody>
        </p:sp>
      </p:grpSp>
      <p:grpSp>
        <p:nvGrpSpPr>
          <p:cNvPr id="18" name="Группа 17"/>
          <p:cNvGrpSpPr/>
          <p:nvPr/>
        </p:nvGrpSpPr>
        <p:grpSpPr bwMode="auto"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600" b="0">
                  <a:latin typeface="Segoe UI"/>
                  <a:cs typeface="Segoe UI"/>
                </a:rPr>
                <a:t>личное использование</a:t>
              </a:r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/>
                <a:cs typeface="Segoe UI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1" y="999473"/>
              <a:ext cx="391318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 sz="2000" b="1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b="0">
                  <a:latin typeface="Segoe UI Semibold"/>
                  <a:cs typeface="Segoe UI Semibold"/>
                </a:rPr>
                <a:t>ПО</a:t>
              </a:r>
              <a:r>
                <a:rPr lang="en-US" b="0">
                  <a:latin typeface="Segoe UI Semibold"/>
                  <a:cs typeface="Segoe UI Semibold"/>
                </a:rPr>
                <a:t> </a:t>
              </a:r>
              <a:r>
                <a:rPr lang="ru-RU" b="0">
                  <a:latin typeface="Segoe UI Semibold"/>
                  <a:cs typeface="Segoe UI Semibold"/>
                </a:rPr>
                <a:t> ТИПУ  </a:t>
              </a:r>
              <a:br>
                <a:rPr lang="ru-RU" b="0">
                  <a:latin typeface="Segoe UI Semibold"/>
                  <a:cs typeface="Segoe UI Semibold"/>
                </a:rPr>
              </a:br>
              <a:r>
                <a:rPr lang="ru-RU" b="0">
                  <a:latin typeface="Segoe UI Semibold"/>
                  <a:cs typeface="Segoe UI Semibold"/>
                </a:rPr>
                <a:t>ИСПОЛЬЗОВАНИЯ</a:t>
              </a:r>
              <a:endParaRPr/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/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r7-office/2024.3.2.622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subject/>
  <dc:creator>Andrew Efimovsky</dc:creator>
  <cp:keywords/>
  <dc:description/>
  <dc:identifier/>
  <dc:language/>
  <cp:lastModifiedBy>Аноним</cp:lastModifiedBy>
  <cp:revision>297</cp:revision>
  <dcterms:created xsi:type="dcterms:W3CDTF">2019-08-19T07:52:16Z</dcterms:created>
  <dcterms:modified xsi:type="dcterms:W3CDTF">2025-03-18T09:51:10Z</dcterms:modified>
  <cp:category/>
  <cp:contentStatus/>
  <cp:version/>
</cp:coreProperties>
</file>