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9144000" cy="6858000"/>
  <p:defaultTextStyle>
    <a:defPPr>
      <a:defRPr lang="en-US"/>
    </a:defPPr>
    <a:lvl1pPr marL="0" algn="l" defTabSz="4572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howGuides="1" snapToGrid="0">
      <p:cViewPr varScale="1">
        <p:scale>
          <a:sx n="41" d="100"/>
          <a:sy n="41" d="100"/>
        </p:scale>
        <p:origin x="1284" y="42"/>
      </p:cViewPr>
      <p:guideLst>
        <p:guide pos="2228" orient="horz"/>
        <p:guide pos="2245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presProps" Target="presProps.xml" /><Relationship Id="rId16" Type="http://schemas.openxmlformats.org/officeDocument/2006/relationships/tableStyles" Target="tableStyles.xml" /><Relationship Id="rId17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73A3E3B-5340-48C2-BBF1-E251CA96180E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D82719E-75ED-4A60-9985-4C4236D7FE1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73A3E3B-5340-48C2-BBF1-E251CA96180E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D82719E-75ED-4A60-9985-4C4236D7FE1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6543675" y="365125"/>
            <a:ext cx="1971675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628650" y="365125"/>
            <a:ext cx="5800725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73A3E3B-5340-48C2-BBF1-E251CA96180E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D82719E-75ED-4A60-9985-4C4236D7FE1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73A3E3B-5340-48C2-BBF1-E251CA96180E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D82719E-75ED-4A60-9985-4C4236D7FE1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73A3E3B-5340-48C2-BBF1-E251CA96180E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D82719E-75ED-4A60-9985-4C4236D7FE1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628650" y="1825625"/>
            <a:ext cx="38862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4629150" y="1825625"/>
            <a:ext cx="38862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73A3E3B-5340-48C2-BBF1-E251CA96180E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D82719E-75ED-4A60-9985-4C4236D7FE1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29841" y="365126"/>
            <a:ext cx="78867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29842" y="2505074"/>
            <a:ext cx="3868340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4629150" y="2505074"/>
            <a:ext cx="3887391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73A3E3B-5340-48C2-BBF1-E251CA96180E}" type="datetimeFigureOut">
              <a:rPr lang="ru-RU"/>
              <a:t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D82719E-75ED-4A60-9985-4C4236D7FE1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73A3E3B-5340-48C2-BBF1-E251CA96180E}" type="datetimeFigureOut">
              <a:rPr lang="ru-RU"/>
              <a:t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D82719E-75ED-4A60-9985-4C4236D7FE1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73A3E3B-5340-48C2-BBF1-E251CA96180E}" type="datetimeFigureOut">
              <a:rPr lang="ru-RU"/>
              <a:t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D82719E-75ED-4A60-9985-4C4236D7FE1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73A3E3B-5340-48C2-BBF1-E251CA96180E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D82719E-75ED-4A60-9985-4C4236D7FE1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73A3E3B-5340-48C2-BBF1-E251CA96180E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D82719E-75ED-4A60-9985-4C4236D7FE1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73A3E3B-5340-48C2-BBF1-E251CA96180E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2719E-75ED-4A60-9985-4C4236D7FE16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image" Target="../media/image25.png"/><Relationship Id="rId8" Type="http://schemas.openxmlformats.org/officeDocument/2006/relationships/image" Target="../media/image26.jpg"/><Relationship Id="rId9" Type="http://schemas.openxmlformats.org/officeDocument/2006/relationships/image" Target="../media/image27.pn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6" Type="http://schemas.openxmlformats.org/officeDocument/2006/relationships/image" Target="../media/image32.png"/><Relationship Id="rId7" Type="http://schemas.openxmlformats.org/officeDocument/2006/relationships/image" Target="../media/image33.png"/><Relationship Id="rId8" Type="http://schemas.openxmlformats.org/officeDocument/2006/relationships/image" Target="../media/image34.jpg"/><Relationship Id="rId9" Type="http://schemas.openxmlformats.org/officeDocument/2006/relationships/image" Target="../media/image35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jp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g"/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3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g"/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3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7.jp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8.jp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9.jp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Relationship Id="rId9" Type="http://schemas.openxmlformats.org/officeDocument/2006/relationships/image" Target="../media/image13.png"/><Relationship Id="rId10" Type="http://schemas.openxmlformats.org/officeDocument/2006/relationships/image" Target="../media/image14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jpg"/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16.jpg"/><Relationship Id="rId7" Type="http://schemas.openxmlformats.org/officeDocument/2006/relationships/image" Target="../media/image17.jp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jpg"/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19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704630" y="4390845"/>
            <a:ext cx="1909322" cy="1750567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 bwMode="auto">
          <a:xfrm>
            <a:off x="7152770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 spc="0">
              <a:ln>
                <a:noFill/>
              </a:ln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243994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Овал 16"/>
          <p:cNvSpPr/>
          <p:nvPr/>
        </p:nvSpPr>
        <p:spPr bwMode="auto">
          <a:xfrm>
            <a:off x="6392035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 spc="0">
              <a:ln>
                <a:noFill/>
              </a:ln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9" name="Овал 18"/>
          <p:cNvSpPr/>
          <p:nvPr/>
        </p:nvSpPr>
        <p:spPr bwMode="auto">
          <a:xfrm>
            <a:off x="6572035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 spc="0">
              <a:ln>
                <a:noFill/>
              </a:ln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7287219" y="4575291"/>
            <a:ext cx="873629" cy="1555366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 bwMode="auto">
          <a:xfrm>
            <a:off x="0" y="0"/>
            <a:ext cx="7152768" cy="6857999"/>
          </a:xfrm>
        </p:spPr>
        <p:txBody>
          <a:bodyPr anchor="ctr">
            <a:normAutofit/>
          </a:bodyPr>
          <a:lstStyle/>
          <a:p>
            <a:pPr>
              <a:defRPr/>
            </a:pPr>
            <a:r>
              <a:rPr lang="ru-RU" sz="4800" b="1">
                <a:solidFill>
                  <a:srgbClr val="005BAA"/>
                </a:solidFill>
                <a:latin typeface="Segoe UI Semibold"/>
                <a:ea typeface="Microsoft YaHei UI"/>
                <a:cs typeface="Segoe UI Semibold"/>
              </a:rPr>
              <a:t>ПРАВИЛА </a:t>
            </a:r>
            <a:br>
              <a:rPr lang="en-US" sz="4800" b="1">
                <a:solidFill>
                  <a:srgbClr val="005BAA"/>
                </a:solidFill>
                <a:latin typeface="Segoe UI Semibold"/>
                <a:ea typeface="Microsoft YaHei UI"/>
                <a:cs typeface="Segoe UI Semibold"/>
              </a:rPr>
            </a:br>
            <a:r>
              <a:rPr lang="ru-RU" sz="4800" b="1">
                <a:solidFill>
                  <a:srgbClr val="005BAA"/>
                </a:solidFill>
                <a:latin typeface="Segoe UI Semibold"/>
                <a:ea typeface="Microsoft YaHei UI"/>
                <a:cs typeface="Segoe UI Semibold"/>
              </a:rPr>
              <a:t>ДОРОЖНОГО ДВИЖЕНИЯ ДЛЯ ПЕШЕХОДОВ</a:t>
            </a:r>
            <a:endParaRPr lang="ru-RU" sz="360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7278744" y="4575291"/>
            <a:ext cx="873629" cy="1555366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37" name="Группа 36"/>
          <p:cNvGrpSpPr/>
          <p:nvPr/>
        </p:nvGrpSpPr>
        <p:grpSpPr bwMode="auto">
          <a:xfrm>
            <a:off x="1" y="1"/>
            <a:ext cx="9146034" cy="6857999"/>
            <a:chOff x="1" y="1"/>
            <a:chExt cx="9146034" cy="6857999"/>
          </a:xfrm>
        </p:grpSpPr>
        <p:sp>
          <p:nvSpPr>
            <p:cNvPr id="38" name="Прямоугольник 37"/>
            <p:cNvSpPr/>
            <p:nvPr/>
          </p:nvSpPr>
          <p:spPr bwMode="auto">
            <a:xfrm>
              <a:off x="1" y="5495026"/>
              <a:ext cx="9144000" cy="1362974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9" name="Прямоугольник 38"/>
            <p:cNvSpPr/>
            <p:nvPr/>
          </p:nvSpPr>
          <p:spPr bwMode="auto"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8" name="Группа 7"/>
          <p:cNvGrpSpPr/>
          <p:nvPr/>
        </p:nvGrpSpPr>
        <p:grpSpPr bwMode="auto">
          <a:xfrm>
            <a:off x="298675" y="767914"/>
            <a:ext cx="3611126" cy="2697620"/>
            <a:chOff x="99734" y="1490210"/>
            <a:chExt cx="3271401" cy="2443835"/>
          </a:xfrm>
        </p:grpSpPr>
        <p:sp>
          <p:nvSpPr>
            <p:cNvPr id="9" name="Скругленный прямоугольник 8"/>
            <p:cNvSpPr/>
            <p:nvPr/>
          </p:nvSpPr>
          <p:spPr bwMode="auto">
            <a:xfrm>
              <a:off x="99734" y="1490210"/>
              <a:ext cx="3271401" cy="2443835"/>
            </a:xfrm>
            <a:prstGeom prst="roundRect">
              <a:avLst>
                <a:gd name="adj" fmla="val 16667"/>
              </a:avLst>
            </a:prstGeom>
            <a:ln>
              <a:solidFill>
                <a:srgbClr val="FFFF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0" name="Picture 20"/>
            <p:cNvPicPr>
              <a:picLocks noChangeAspect="1" noChangeArrowheads="1"/>
            </p:cNvPicPr>
            <p:nvPr/>
          </p:nvPicPr>
          <p:blipFill>
            <a:blip r:embed="rId2"/>
            <a:stretch/>
          </p:blipFill>
          <p:spPr bwMode="auto">
            <a:xfrm>
              <a:off x="189437" y="2307447"/>
              <a:ext cx="2187568" cy="12309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Picture 21"/>
            <p:cNvPicPr>
              <a:picLocks noChangeAspect="1" noChangeArrowheads="1"/>
            </p:cNvPicPr>
            <p:nvPr/>
          </p:nvPicPr>
          <p:blipFill>
            <a:blip r:embed="rId3"/>
            <a:stretch/>
          </p:blipFill>
          <p:spPr bwMode="auto">
            <a:xfrm>
              <a:off x="2443054" y="2307447"/>
              <a:ext cx="828419" cy="123093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Text Box 24"/>
            <p:cNvSpPr txBox="1">
              <a:spLocks noChangeArrowheads="1"/>
            </p:cNvSpPr>
            <p:nvPr/>
          </p:nvSpPr>
          <p:spPr bwMode="auto">
            <a:xfrm>
              <a:off x="146315" y="1628736"/>
              <a:ext cx="3171032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/>
                </a:defRPr>
              </a:lvl5pPr>
              <a:lvl6pPr marL="25146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6pPr>
              <a:lvl7pPr marL="29718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7pPr>
              <a:lvl8pPr marL="34290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8pPr>
              <a:lvl9pPr marL="38862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9pPr>
            </a:lstStyle>
            <a:p>
              <a:pPr algn="ctr">
                <a:defRPr/>
              </a:pPr>
              <a:r>
                <a:rPr lang="ru-RU" sz="1800" b="0">
                  <a:solidFill>
                    <a:schemeClr val="bg1"/>
                  </a:solidFill>
                  <a:latin typeface="Segoe UI Semibold"/>
                  <a:cs typeface="Segoe UI Semibold"/>
                </a:rPr>
                <a:t>Сигнальные жилеты </a:t>
              </a:r>
              <a:endParaRPr lang="en-US" sz="1800" b="0">
                <a:solidFill>
                  <a:schemeClr val="bg1"/>
                </a:solidFill>
                <a:latin typeface="Segoe UI Semibold"/>
                <a:cs typeface="Segoe UI Semibold"/>
              </a:endParaRPr>
            </a:p>
            <a:p>
              <a:pPr algn="ctr">
                <a:defRPr/>
              </a:pPr>
              <a:r>
                <a:rPr lang="ru-RU" sz="1800" b="0">
                  <a:solidFill>
                    <a:schemeClr val="bg1"/>
                  </a:solidFill>
                  <a:latin typeface="Segoe UI Semibold"/>
                  <a:cs typeface="Segoe UI Semibold"/>
                </a:rPr>
                <a:t>и </a:t>
              </a:r>
              <a:r>
                <a:rPr lang="en-US" sz="1800" b="0">
                  <a:solidFill>
                    <a:schemeClr val="bg1"/>
                  </a:solidFill>
                  <a:latin typeface="Segoe UI Semibold"/>
                  <a:cs typeface="Segoe UI Semibold"/>
                </a:rPr>
                <a:t> </a:t>
              </a:r>
              <a:r>
                <a:rPr lang="ru-RU" sz="1800" b="0">
                  <a:solidFill>
                    <a:schemeClr val="bg1"/>
                  </a:solidFill>
                  <a:latin typeface="Segoe UI Semibold"/>
                  <a:cs typeface="Segoe UI Semibold"/>
                </a:rPr>
                <a:t>ременные системы</a:t>
              </a:r>
              <a:endParaRPr/>
            </a:p>
          </p:txBody>
        </p:sp>
      </p:grpSp>
      <p:grpSp>
        <p:nvGrpSpPr>
          <p:cNvPr id="13" name="Группа 12"/>
          <p:cNvGrpSpPr/>
          <p:nvPr/>
        </p:nvGrpSpPr>
        <p:grpSpPr bwMode="auto">
          <a:xfrm>
            <a:off x="4446505" y="768019"/>
            <a:ext cx="2335909" cy="2697620"/>
            <a:chOff x="3500876" y="1490210"/>
            <a:chExt cx="2116153" cy="2443835"/>
          </a:xfrm>
        </p:grpSpPr>
        <p:sp>
          <p:nvSpPr>
            <p:cNvPr id="14" name="Скругленный прямоугольник 13"/>
            <p:cNvSpPr/>
            <p:nvPr/>
          </p:nvSpPr>
          <p:spPr bwMode="auto">
            <a:xfrm>
              <a:off x="3500876" y="1490210"/>
              <a:ext cx="2116153" cy="2443835"/>
            </a:xfrm>
            <a:prstGeom prst="roundRect">
              <a:avLst>
                <a:gd name="adj" fmla="val 16667"/>
              </a:avLst>
            </a:prstGeom>
            <a:ln>
              <a:solidFill>
                <a:srgbClr val="FFFF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5" name="Picture 19"/>
            <p:cNvPicPr>
              <a:picLocks noChangeAspect="1" noChangeArrowheads="1"/>
            </p:cNvPicPr>
            <p:nvPr/>
          </p:nvPicPr>
          <p:blipFill>
            <a:blip r:embed="rId4"/>
            <a:srcRect l="11624" t="0" r="15012" b="0"/>
            <a:stretch/>
          </p:blipFill>
          <p:spPr bwMode="auto">
            <a:xfrm>
              <a:off x="3557709" y="2260803"/>
              <a:ext cx="1337022" cy="13065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Text Box 26"/>
            <p:cNvSpPr txBox="1">
              <a:spLocks noChangeArrowheads="1"/>
            </p:cNvSpPr>
            <p:nvPr/>
          </p:nvSpPr>
          <p:spPr bwMode="auto">
            <a:xfrm>
              <a:off x="3579202" y="1628911"/>
              <a:ext cx="1968673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/>
                </a:defRPr>
              </a:lvl5pPr>
              <a:lvl6pPr marL="25146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6pPr>
              <a:lvl7pPr marL="29718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7pPr>
              <a:lvl8pPr marL="34290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8pPr>
              <a:lvl9pPr marL="38862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9pPr>
            </a:lstStyle>
            <a:p>
              <a:pPr algn="ctr">
                <a:defRPr/>
              </a:pPr>
              <a:r>
                <a:rPr lang="ru-RU" sz="1800">
                  <a:solidFill>
                    <a:schemeClr val="bg1"/>
                  </a:solidFill>
                  <a:latin typeface="Segoe UI Semibold"/>
                  <a:cs typeface="Segoe UI Semibold"/>
                </a:rPr>
                <a:t>Браслеты</a:t>
              </a:r>
              <a:endParaRPr/>
            </a:p>
            <a:p>
              <a:pPr algn="ctr">
                <a:defRPr/>
              </a:pPr>
              <a:endParaRPr lang="ru-RU" sz="1800">
                <a:solidFill>
                  <a:schemeClr val="bg1"/>
                </a:solidFill>
                <a:latin typeface="Segoe UI Semibold"/>
                <a:cs typeface="Segoe UI Semibold"/>
              </a:endParaRPr>
            </a:p>
          </p:txBody>
        </p:sp>
        <p:pic>
          <p:nvPicPr>
            <p:cNvPr id="17" name="Picture 22"/>
            <p:cNvPicPr>
              <a:picLocks noChangeAspect="1" noChangeArrowheads="1"/>
            </p:cNvPicPr>
            <p:nvPr/>
          </p:nvPicPr>
          <p:blipFill>
            <a:blip r:embed="rId5"/>
            <a:srcRect l="14990" t="0" r="15861" b="0"/>
            <a:stretch/>
          </p:blipFill>
          <p:spPr bwMode="auto">
            <a:xfrm>
              <a:off x="4917783" y="2260803"/>
              <a:ext cx="630092" cy="130651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8" name="Группа 17"/>
          <p:cNvGrpSpPr/>
          <p:nvPr/>
        </p:nvGrpSpPr>
        <p:grpSpPr bwMode="auto">
          <a:xfrm>
            <a:off x="7319118" y="767914"/>
            <a:ext cx="1501314" cy="2697620"/>
            <a:chOff x="5658495" y="1490210"/>
            <a:chExt cx="1360074" cy="2443835"/>
          </a:xfrm>
        </p:grpSpPr>
        <p:sp>
          <p:nvSpPr>
            <p:cNvPr id="19" name="Скругленный прямоугольник 18"/>
            <p:cNvSpPr/>
            <p:nvPr/>
          </p:nvSpPr>
          <p:spPr bwMode="auto">
            <a:xfrm>
              <a:off x="5658495" y="1490210"/>
              <a:ext cx="1360074" cy="2443835"/>
            </a:xfrm>
            <a:prstGeom prst="roundRect">
              <a:avLst>
                <a:gd name="adj" fmla="val 16667"/>
              </a:avLst>
            </a:prstGeom>
            <a:ln>
              <a:solidFill>
                <a:srgbClr val="FFFF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0" name="Picture 23"/>
            <p:cNvPicPr>
              <a:picLocks noChangeAspect="1" noChangeArrowheads="1"/>
            </p:cNvPicPr>
            <p:nvPr/>
          </p:nvPicPr>
          <p:blipFill>
            <a:blip r:embed="rId6"/>
            <a:srcRect l="18774" t="0" r="14781" b="0"/>
            <a:stretch/>
          </p:blipFill>
          <p:spPr bwMode="auto">
            <a:xfrm>
              <a:off x="5743166" y="2117677"/>
              <a:ext cx="1179501" cy="144963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" name="Text Box 27"/>
            <p:cNvSpPr txBox="1">
              <a:spLocks noChangeArrowheads="1" noChangeAspect="1"/>
            </p:cNvSpPr>
            <p:nvPr/>
          </p:nvSpPr>
          <p:spPr bwMode="auto">
            <a:xfrm>
              <a:off x="5679986" y="1631251"/>
              <a:ext cx="133858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/>
                </a:defRPr>
              </a:lvl5pPr>
              <a:lvl6pPr marL="25146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6pPr>
              <a:lvl7pPr marL="29718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7pPr>
              <a:lvl8pPr marL="34290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8pPr>
              <a:lvl9pPr marL="38862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9pPr>
            </a:lstStyle>
            <a:p>
              <a:pPr algn="ctr">
                <a:defRPr/>
              </a:pPr>
              <a:r>
                <a:rPr lang="ru-RU" sz="1800" b="0">
                  <a:solidFill>
                    <a:schemeClr val="bg1"/>
                  </a:solidFill>
                  <a:latin typeface="Segoe UI Semibold"/>
                  <a:cs typeface="Segoe UI Semibold"/>
                </a:rPr>
                <a:t>Значки</a:t>
              </a:r>
              <a:endParaRPr/>
            </a:p>
          </p:txBody>
        </p:sp>
      </p:grpSp>
      <p:grpSp>
        <p:nvGrpSpPr>
          <p:cNvPr id="22" name="Группа 21"/>
          <p:cNvGrpSpPr/>
          <p:nvPr/>
        </p:nvGrpSpPr>
        <p:grpSpPr bwMode="auto">
          <a:xfrm>
            <a:off x="298675" y="3783819"/>
            <a:ext cx="1501314" cy="2697620"/>
            <a:chOff x="2575113" y="4072571"/>
            <a:chExt cx="1360074" cy="2443835"/>
          </a:xfrm>
        </p:grpSpPr>
        <p:sp>
          <p:nvSpPr>
            <p:cNvPr id="23" name="Скругленный прямоугольник 22"/>
            <p:cNvSpPr/>
            <p:nvPr/>
          </p:nvSpPr>
          <p:spPr bwMode="auto">
            <a:xfrm>
              <a:off x="2575113" y="4072571"/>
              <a:ext cx="1360074" cy="2443835"/>
            </a:xfrm>
            <a:prstGeom prst="roundRect">
              <a:avLst>
                <a:gd name="adj" fmla="val 16667"/>
              </a:avLst>
            </a:prstGeom>
            <a:ln>
              <a:solidFill>
                <a:srgbClr val="FFFF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4" name="Text Box 31"/>
            <p:cNvSpPr txBox="1">
              <a:spLocks noChangeArrowheads="1"/>
            </p:cNvSpPr>
            <p:nvPr/>
          </p:nvSpPr>
          <p:spPr bwMode="auto">
            <a:xfrm>
              <a:off x="2625490" y="4260985"/>
              <a:ext cx="125466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/>
                </a:defRPr>
              </a:lvl5pPr>
              <a:lvl6pPr marL="25146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6pPr>
              <a:lvl7pPr marL="29718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7pPr>
              <a:lvl8pPr marL="34290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8pPr>
              <a:lvl9pPr marL="38862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9pPr>
            </a:lstStyle>
            <a:p>
              <a:pPr algn="ctr">
                <a:defRPr/>
              </a:pPr>
              <a:r>
                <a:rPr lang="ru-RU" sz="1800">
                  <a:solidFill>
                    <a:schemeClr val="bg1"/>
                  </a:solidFill>
                  <a:latin typeface="Segoe UI Semibold"/>
                  <a:cs typeface="Segoe UI Semibold"/>
                </a:rPr>
                <a:t>Наклейки </a:t>
              </a:r>
              <a:endParaRPr/>
            </a:p>
          </p:txBody>
        </p:sp>
        <p:pic>
          <p:nvPicPr>
            <p:cNvPr id="25" name="Picture 48" descr="стикеры"/>
            <p:cNvPicPr>
              <a:picLocks noChangeAspect="1" noChangeArrowheads="1"/>
            </p:cNvPicPr>
            <p:nvPr/>
          </p:nvPicPr>
          <p:blipFill>
            <a:blip r:embed="rId7"/>
            <a:stretch/>
          </p:blipFill>
          <p:spPr bwMode="auto">
            <a:xfrm>
              <a:off x="2625490" y="4784098"/>
              <a:ext cx="1254661" cy="14110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0" name="Группа 29"/>
          <p:cNvGrpSpPr/>
          <p:nvPr/>
        </p:nvGrpSpPr>
        <p:grpSpPr bwMode="auto">
          <a:xfrm>
            <a:off x="5209306" y="3783819"/>
            <a:ext cx="3611126" cy="2697620"/>
            <a:chOff x="6199576" y="4122284"/>
            <a:chExt cx="3271401" cy="2443835"/>
          </a:xfrm>
        </p:grpSpPr>
        <p:sp>
          <p:nvSpPr>
            <p:cNvPr id="31" name="Скругленный прямоугольник 30"/>
            <p:cNvSpPr/>
            <p:nvPr/>
          </p:nvSpPr>
          <p:spPr bwMode="auto">
            <a:xfrm>
              <a:off x="6199576" y="4122284"/>
              <a:ext cx="3271401" cy="2443835"/>
            </a:xfrm>
            <a:prstGeom prst="roundRect">
              <a:avLst>
                <a:gd name="adj" fmla="val 16667"/>
              </a:avLst>
            </a:prstGeom>
            <a:ln>
              <a:solidFill>
                <a:srgbClr val="FFFF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2" name="Text Box 37"/>
            <p:cNvSpPr txBox="1">
              <a:spLocks noChangeArrowheads="1"/>
            </p:cNvSpPr>
            <p:nvPr/>
          </p:nvSpPr>
          <p:spPr bwMode="auto">
            <a:xfrm>
              <a:off x="6205984" y="4260985"/>
              <a:ext cx="3258584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/>
                </a:defRPr>
              </a:lvl5pPr>
              <a:lvl6pPr marL="25146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6pPr>
              <a:lvl7pPr marL="29718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7pPr>
              <a:lvl8pPr marL="34290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8pPr>
              <a:lvl9pPr marL="38862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9pPr>
            </a:lstStyle>
            <a:p>
              <a:pPr algn="ctr">
                <a:defRPr/>
              </a:pPr>
              <a:r>
                <a:rPr lang="ru-RU" sz="1600">
                  <a:solidFill>
                    <a:schemeClr val="bg1"/>
                  </a:solidFill>
                  <a:latin typeface="Segoe UI Semibold"/>
                  <a:cs typeface="Segoe UI Semibold"/>
                </a:rPr>
                <a:t>Накладки на спицы для </a:t>
              </a:r>
              <a:br>
                <a:rPr lang="ru-RU" sz="1600">
                  <a:solidFill>
                    <a:schemeClr val="bg1"/>
                  </a:solidFill>
                  <a:latin typeface="Segoe UI Semibold"/>
                  <a:cs typeface="Segoe UI Semibold"/>
                </a:rPr>
              </a:br>
              <a:r>
                <a:rPr lang="ru-RU" sz="1600">
                  <a:solidFill>
                    <a:schemeClr val="bg1"/>
                  </a:solidFill>
                  <a:latin typeface="Segoe UI Semibold"/>
                  <a:cs typeface="Segoe UI Semibold"/>
                </a:rPr>
                <a:t>велосипедов и детских колясок</a:t>
              </a:r>
              <a:endParaRPr/>
            </a:p>
          </p:txBody>
        </p:sp>
        <p:pic>
          <p:nvPicPr>
            <p:cNvPr id="33" name="Picture 40" descr="&amp;scy;&amp;vcy;&amp;iecy;&amp;tcy;&amp;ocy;&amp;vcy;&amp;ocy;&amp;zcy;&amp;vcy;&amp;rcy;&amp;acy;&amp;shchcy;&amp;acy;&amp;yucy;&amp;shchcy;&amp;icy;&amp;iecy; &amp;ncy;&amp;acy;&amp;kcy;&amp;lcy;&amp;acy;&amp;dcy;&amp;kcy;&amp;icy; &amp;ncy;&amp;acy; &amp;scy;&amp;pcy;&amp;icy;&amp;tscy;&amp;ycy;"/>
            <p:cNvPicPr>
              <a:picLocks noChangeAspect="1" noChangeArrowheads="1"/>
            </p:cNvPicPr>
            <p:nvPr/>
          </p:nvPicPr>
          <p:blipFill>
            <a:blip r:embed="rId8"/>
            <a:srcRect l="13743" t="2510" r="16352" b="2634"/>
            <a:stretch/>
          </p:blipFill>
          <p:spPr bwMode="auto">
            <a:xfrm>
              <a:off x="7031337" y="4838076"/>
              <a:ext cx="1692411" cy="171647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4" name="Прямоугольник 33"/>
          <p:cNvSpPr/>
          <p:nvPr/>
        </p:nvSpPr>
        <p:spPr bwMode="auto">
          <a:xfrm>
            <a:off x="164643" y="193473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200">
                <a:solidFill>
                  <a:srgbClr val="005BAA"/>
                </a:solidFill>
                <a:latin typeface="Segoe UI Semibold"/>
                <a:cs typeface="Segoe UI Semibold"/>
              </a:rPr>
              <a:t>СЪЕМНЫЕ  СВЕТОВОЗВРАЩАЮЩИЕ  ЭЛЕМЕНТЫ</a:t>
            </a:r>
            <a:endParaRPr/>
          </a:p>
        </p:txBody>
      </p:sp>
      <p:grpSp>
        <p:nvGrpSpPr>
          <p:cNvPr id="4" name="Группа 3"/>
          <p:cNvGrpSpPr/>
          <p:nvPr/>
        </p:nvGrpSpPr>
        <p:grpSpPr bwMode="auto">
          <a:xfrm>
            <a:off x="2338433" y="3783819"/>
            <a:ext cx="2335909" cy="2697620"/>
            <a:chOff x="2315190" y="3783819"/>
            <a:chExt cx="2335909" cy="2697620"/>
          </a:xfrm>
        </p:grpSpPr>
        <p:sp>
          <p:nvSpPr>
            <p:cNvPr id="27" name="Скругленный прямоугольник 26"/>
            <p:cNvSpPr/>
            <p:nvPr/>
          </p:nvSpPr>
          <p:spPr bwMode="auto">
            <a:xfrm>
              <a:off x="2315190" y="3783819"/>
              <a:ext cx="2335909" cy="2697620"/>
            </a:xfrm>
            <a:prstGeom prst="roundRect">
              <a:avLst>
                <a:gd name="adj" fmla="val 16667"/>
              </a:avLst>
            </a:prstGeom>
            <a:ln>
              <a:solidFill>
                <a:srgbClr val="FFFF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8" name="Text Box 26"/>
            <p:cNvSpPr txBox="1">
              <a:spLocks noChangeArrowheads="1"/>
            </p:cNvSpPr>
            <p:nvPr/>
          </p:nvSpPr>
          <p:spPr bwMode="auto">
            <a:xfrm>
              <a:off x="2401650" y="3936924"/>
              <a:ext cx="2173114" cy="4076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/>
                </a:defRPr>
              </a:lvl5pPr>
              <a:lvl6pPr marL="25146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6pPr>
              <a:lvl7pPr marL="29718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7pPr>
              <a:lvl8pPr marL="34290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8pPr>
              <a:lvl9pPr marL="38862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9pPr>
            </a:lstStyle>
            <a:p>
              <a:pPr algn="ctr">
                <a:defRPr/>
              </a:pPr>
              <a:r>
                <a:rPr lang="ru-RU" sz="1800">
                  <a:solidFill>
                    <a:schemeClr val="bg1"/>
                  </a:solidFill>
                  <a:latin typeface="Segoe UI Semibold"/>
                  <a:cs typeface="Segoe UI Semibold"/>
                </a:rPr>
                <a:t>Брелоки</a:t>
              </a:r>
              <a:endParaRPr/>
            </a:p>
          </p:txBody>
        </p:sp>
        <p:pic>
          <p:nvPicPr>
            <p:cNvPr id="29" name="Picture 51" descr="IMG_9880"/>
            <p:cNvPicPr>
              <a:picLocks noChangeAspect="1" noChangeArrowheads="1"/>
            </p:cNvPicPr>
            <p:nvPr/>
          </p:nvPicPr>
          <p:blipFill>
            <a:blip r:embed="rId9"/>
            <a:stretch/>
          </p:blipFill>
          <p:spPr bwMode="auto">
            <a:xfrm>
              <a:off x="2718690" y="4344610"/>
              <a:ext cx="1454456" cy="18680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" name="Прямоугольник 34"/>
            <p:cNvSpPr/>
            <p:nvPr/>
          </p:nvSpPr>
          <p:spPr bwMode="auto">
            <a:xfrm>
              <a:off x="2617963" y="5807053"/>
              <a:ext cx="217966" cy="4572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 bwMode="auto">
            <a:xfrm>
              <a:off x="3958709" y="5884196"/>
              <a:ext cx="217966" cy="4572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 bwMode="auto">
          <a:xfrm>
            <a:off x="1" y="1"/>
            <a:ext cx="9146034" cy="6857999"/>
            <a:chOff x="1" y="1"/>
            <a:chExt cx="9146034" cy="6857999"/>
          </a:xfrm>
        </p:grpSpPr>
        <p:sp>
          <p:nvSpPr>
            <p:cNvPr id="6" name="Прямоугольник 5"/>
            <p:cNvSpPr/>
            <p:nvPr/>
          </p:nvSpPr>
          <p:spPr bwMode="auto">
            <a:xfrm>
              <a:off x="1" y="5495026"/>
              <a:ext cx="9144000" cy="1362974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 bwMode="auto"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34" name="Прямоугольник 33"/>
          <p:cNvSpPr/>
          <p:nvPr/>
        </p:nvSpPr>
        <p:spPr bwMode="auto">
          <a:xfrm>
            <a:off x="137748" y="125443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200">
                <a:solidFill>
                  <a:srgbClr val="005BAA"/>
                </a:solidFill>
                <a:latin typeface="Segoe UI Semibold"/>
                <a:cs typeface="Segoe UI Semibold"/>
              </a:rPr>
              <a:t>НЕСЪЕМНЫЕ  СВЕТОВОЗВРАЩАЮЩИЕ  ЭЛЕМЕНТЫ</a:t>
            </a:r>
            <a:endParaRPr/>
          </a:p>
        </p:txBody>
      </p:sp>
      <p:pic>
        <p:nvPicPr>
          <p:cNvPr id="42" name="Picture 6" descr="IMG_6617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4898029" y="4901719"/>
            <a:ext cx="2828925" cy="15478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Группа 1"/>
          <p:cNvGrpSpPr/>
          <p:nvPr/>
        </p:nvGrpSpPr>
        <p:grpSpPr bwMode="auto">
          <a:xfrm>
            <a:off x="450642" y="4526668"/>
            <a:ext cx="3798608" cy="2135498"/>
            <a:chOff x="63646" y="4374735"/>
            <a:chExt cx="3798608" cy="2135498"/>
          </a:xfrm>
        </p:grpSpPr>
        <p:pic>
          <p:nvPicPr>
            <p:cNvPr id="43" name="Picture 10" descr="F:\СВМ\ленты и фурнитура\IMG_6609.png"/>
            <p:cNvPicPr>
              <a:picLocks noChangeAspect="1" noChangeArrowheads="1"/>
            </p:cNvPicPr>
            <p:nvPr/>
          </p:nvPicPr>
          <p:blipFill>
            <a:blip r:embed="rId3"/>
            <a:stretch/>
          </p:blipFill>
          <p:spPr bwMode="auto">
            <a:xfrm>
              <a:off x="63646" y="4374735"/>
              <a:ext cx="2362199" cy="17430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" name="Picture 11" descr="F:\СВМ\ленты и фурнитура\IMG_6603.png"/>
            <p:cNvPicPr>
              <a:picLocks noChangeAspect="1" noChangeArrowheads="1"/>
            </p:cNvPicPr>
            <p:nvPr/>
          </p:nvPicPr>
          <p:blipFill>
            <a:blip r:embed="rId4"/>
            <a:stretch/>
          </p:blipFill>
          <p:spPr bwMode="auto">
            <a:xfrm>
              <a:off x="1558791" y="4644919"/>
              <a:ext cx="1657350" cy="16414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" name="Picture 12" descr="F:\СВМ\ленты и фурнитура\IMG_6601.png"/>
            <p:cNvPicPr>
              <a:picLocks noChangeAspect="1" noChangeArrowheads="1"/>
            </p:cNvPicPr>
            <p:nvPr/>
          </p:nvPicPr>
          <p:blipFill>
            <a:blip r:embed="rId5"/>
            <a:stretch/>
          </p:blipFill>
          <p:spPr bwMode="auto">
            <a:xfrm>
              <a:off x="2135054" y="4721120"/>
              <a:ext cx="1727199" cy="178911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6" name="Picture 14" descr="IMG_6568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>
            <a:off x="6210326" y="660781"/>
            <a:ext cx="2770171" cy="1939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Picture 8" descr="F:\СВМ\шеврон охрана.gif"/>
          <p:cNvPicPr>
            <a:picLocks noChangeAspect="1" noChangeArrowheads="1"/>
          </p:cNvPicPr>
          <p:nvPr/>
        </p:nvPicPr>
        <p:blipFill>
          <a:blip r:embed="rId7"/>
          <a:stretch/>
        </p:blipFill>
        <p:spPr bwMode="auto">
          <a:xfrm>
            <a:off x="6605358" y="2636322"/>
            <a:ext cx="960854" cy="1122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Picture 10" descr="&amp;ncy;&amp;acy;&amp;shcy;&amp;icy;&amp;vcy;&amp;kcy;&amp;acy; &amp;scy;&amp;vcy;&amp;iecy;&amp;tcy;&amp;ocy;&amp;vcy;&amp;ocy;&amp;zcy;&amp;vcy;&amp;rcy;&amp;acy;&amp;shchcy;&amp;acy;&amp;yucy;&amp;shchcy;&amp;acy;&amp;yacy; &amp;ncy;&amp;acy;&amp;scy;&amp;pcy;&amp;icy;&amp;ncy;&amp;ncy;&amp;acy;&amp;yacy; &quot; &amp;ocy;&amp;khcy;&amp;rcy;&amp;acy;&amp;ncy;&amp;acy; &quot;"/>
          <p:cNvPicPr>
            <a:picLocks noChangeAspect="1" noChangeArrowheads="1"/>
          </p:cNvPicPr>
          <p:nvPr/>
        </p:nvPicPr>
        <p:blipFill>
          <a:blip r:embed="rId8"/>
          <a:stretch/>
        </p:blipFill>
        <p:spPr bwMode="auto">
          <a:xfrm>
            <a:off x="6498045" y="3990772"/>
            <a:ext cx="2313535" cy="642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Picture 17"/>
          <p:cNvPicPr>
            <a:picLocks noChangeAspect="1" noChangeArrowheads="1"/>
          </p:cNvPicPr>
          <p:nvPr/>
        </p:nvPicPr>
        <p:blipFill>
          <a:blip r:embed="rId9"/>
          <a:stretch/>
        </p:blipFill>
        <p:spPr bwMode="auto">
          <a:xfrm>
            <a:off x="7976861" y="2636322"/>
            <a:ext cx="758028" cy="1208108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TextBox 7"/>
          <p:cNvSpPr txBox="1">
            <a:spLocks noChangeArrowheads="1"/>
          </p:cNvSpPr>
          <p:nvPr/>
        </p:nvSpPr>
        <p:spPr bwMode="auto">
          <a:xfrm>
            <a:off x="160274" y="564708"/>
            <a:ext cx="6030066" cy="332398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/>
              </a:defRPr>
            </a:lvl1pPr>
            <a:lvl2pPr>
              <a:defRPr sz="2000" b="1">
                <a:solidFill>
                  <a:schemeClr val="tx1"/>
                </a:solidFill>
                <a:latin typeface="Arial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 sz="2000" b="1">
                <a:solidFill>
                  <a:schemeClr val="tx1"/>
                </a:solidFill>
                <a:latin typeface="Arial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 sz="2000" b="1">
                <a:solidFill>
                  <a:schemeClr val="tx1"/>
                </a:solidFill>
                <a:latin typeface="Arial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 sz="2000" b="1">
                <a:solidFill>
                  <a:schemeClr val="tx1"/>
                </a:solidFill>
                <a:latin typeface="Arial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 sz="2000" b="1">
                <a:solidFill>
                  <a:schemeClr val="tx1"/>
                </a:solidFill>
                <a:latin typeface="Arial"/>
              </a:defRPr>
            </a:lvl9pPr>
          </a:lstStyle>
          <a:p>
            <a:pPr marL="342900" indent="-342900">
              <a:buFont typeface="Wingdings"/>
              <a:buChar char="ü"/>
              <a:defRPr/>
            </a:pPr>
            <a:r>
              <a:rPr lang="ru-RU" sz="2200" b="0">
                <a:latin typeface="Segoe UI"/>
                <a:cs typeface="Segoe UI"/>
              </a:rPr>
              <a:t> </a:t>
            </a:r>
            <a:r>
              <a:rPr lang="ru-RU" sz="2400" b="0">
                <a:latin typeface="Segoe UI"/>
                <a:cs typeface="Segoe UI"/>
              </a:rPr>
              <a:t>ленты </a:t>
            </a:r>
            <a:r>
              <a:rPr lang="ru-RU" sz="2400" b="0">
                <a:latin typeface="Segoe UI"/>
                <a:cs typeface="Segoe UI"/>
              </a:rPr>
              <a:t>световозвращающие</a:t>
            </a:r>
            <a:endParaRPr lang="ru-RU" sz="2400" b="0">
              <a:latin typeface="Segoe UI"/>
              <a:cs typeface="Segoe UI"/>
            </a:endParaRPr>
          </a:p>
          <a:p>
            <a:pPr marL="342900" indent="-342900">
              <a:buFont typeface="Wingdings"/>
              <a:buChar char="ü"/>
              <a:defRPr/>
            </a:pPr>
            <a:r>
              <a:rPr lang="ru-RU" sz="2400" b="0">
                <a:latin typeface="Segoe UI"/>
                <a:cs typeface="Segoe UI"/>
              </a:rPr>
              <a:t> ленты сигнальные комбинированные</a:t>
            </a:r>
            <a:endParaRPr/>
          </a:p>
          <a:p>
            <a:pPr marL="342900" indent="-342900">
              <a:buFont typeface="Wingdings"/>
              <a:buChar char="ü"/>
              <a:defRPr/>
            </a:pPr>
            <a:r>
              <a:rPr lang="ru-RU" sz="2400" b="0">
                <a:latin typeface="Segoe UI"/>
                <a:cs typeface="Segoe UI"/>
              </a:rPr>
              <a:t> </a:t>
            </a:r>
            <a:r>
              <a:rPr lang="ru-RU" sz="2400" b="0">
                <a:latin typeface="Segoe UI"/>
                <a:cs typeface="Segoe UI"/>
              </a:rPr>
              <a:t>термотрансферные</a:t>
            </a:r>
            <a:r>
              <a:rPr lang="ru-RU" sz="2400" b="0">
                <a:latin typeface="Segoe UI"/>
                <a:cs typeface="Segoe UI"/>
              </a:rPr>
              <a:t> ленты и изображения</a:t>
            </a:r>
            <a:endParaRPr/>
          </a:p>
          <a:p>
            <a:pPr marL="342900" indent="-342900">
              <a:buFont typeface="Wingdings"/>
              <a:buChar char="ü"/>
              <a:defRPr/>
            </a:pPr>
            <a:r>
              <a:rPr lang="ru-RU" sz="2400" b="0">
                <a:latin typeface="Segoe UI"/>
                <a:cs typeface="Segoe UI"/>
              </a:rPr>
              <a:t> </a:t>
            </a:r>
            <a:r>
              <a:rPr lang="ru-RU" sz="2400" b="0">
                <a:latin typeface="Segoe UI"/>
                <a:cs typeface="Segoe UI"/>
              </a:rPr>
              <a:t>световозвращающий</a:t>
            </a:r>
            <a:r>
              <a:rPr lang="ru-RU" sz="2400" b="0">
                <a:latin typeface="Segoe UI"/>
                <a:cs typeface="Segoe UI"/>
              </a:rPr>
              <a:t> трикотаж</a:t>
            </a:r>
            <a:endParaRPr/>
          </a:p>
          <a:p>
            <a:pPr marL="342900" indent="-342900">
              <a:buFont typeface="Wingdings"/>
              <a:buChar char="ü"/>
              <a:defRPr/>
            </a:pPr>
            <a:r>
              <a:rPr lang="ru-RU" sz="2400" b="0">
                <a:latin typeface="Segoe UI"/>
                <a:cs typeface="Segoe UI"/>
              </a:rPr>
              <a:t> </a:t>
            </a:r>
            <a:r>
              <a:rPr lang="ru-RU" sz="2400" b="0">
                <a:latin typeface="Segoe UI"/>
                <a:cs typeface="Segoe UI"/>
              </a:rPr>
              <a:t>световозвращающая</a:t>
            </a:r>
            <a:r>
              <a:rPr lang="ru-RU" sz="2400" b="0">
                <a:latin typeface="Segoe UI"/>
                <a:cs typeface="Segoe UI"/>
              </a:rPr>
              <a:t> фурнитура</a:t>
            </a:r>
            <a:endParaRPr/>
          </a:p>
          <a:p>
            <a:pPr marL="800100" lvl="1" indent="-342900">
              <a:buFont typeface="Wingdings"/>
              <a:buChar char="ü"/>
              <a:defRPr/>
            </a:pPr>
            <a:r>
              <a:rPr lang="ru-RU" sz="2200" b="0">
                <a:latin typeface="Segoe UI"/>
                <a:cs typeface="Segoe UI"/>
              </a:rPr>
              <a:t>шевроны и нашивки</a:t>
            </a:r>
            <a:endParaRPr/>
          </a:p>
          <a:p>
            <a:pPr marL="800100" lvl="1" indent="-342900">
              <a:buFont typeface="Wingdings"/>
              <a:buChar char="ü"/>
              <a:defRPr/>
            </a:pPr>
            <a:r>
              <a:rPr lang="ru-RU" sz="2200" b="0">
                <a:latin typeface="Segoe UI"/>
                <a:cs typeface="Segoe UI"/>
              </a:rPr>
              <a:t>ранцевые ленты, шнуры, стропы, канты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auto">
          <a:xfrm>
            <a:off x="0" y="76932"/>
            <a:ext cx="9144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200">
                <a:solidFill>
                  <a:srgbClr val="005BAA"/>
                </a:solidFill>
                <a:latin typeface="Segoe UI Semibold"/>
                <a:cs typeface="Segoe UI Semibold"/>
              </a:rPr>
              <a:t>СВЕТОВОЗВРАЩАТЕЛИ ДЛЯ ЛИЧНОГО ИСПОЛЬЗОВАНИЯ</a:t>
            </a:r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rcRect l="1569" t="0" r="0" b="0"/>
          <a:stretch/>
        </p:blipFill>
        <p:spPr bwMode="auto">
          <a:xfrm>
            <a:off x="649940" y="507819"/>
            <a:ext cx="7844119" cy="62607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auto">
          <a:xfrm>
            <a:off x="110504" y="35201"/>
            <a:ext cx="6519742" cy="5847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>
                <a:solidFill>
                  <a:srgbClr val="C00000"/>
                </a:solidFill>
                <a:latin typeface="Segoe UI Semibold"/>
                <a:cs typeface="Segoe UI Semibold"/>
              </a:rPr>
              <a:t>Проезжая часть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 – это часть дороги, по которой движутся автомобили, автобусы, троллейбусы и трамваи. </a:t>
            </a:r>
            <a:endParaRPr lang="ru-RU" sz="1600" b="0" i="0" u="none" strike="noStrike" cap="none" spc="0">
              <a:ln>
                <a:noFill/>
              </a:ln>
              <a:solidFill>
                <a:prstClr val="black"/>
              </a:solidFill>
              <a:latin typeface="Segoe UI"/>
              <a:ea typeface="+mn-ea"/>
              <a:cs typeface="Segoe UI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rcRect l="27300" t="0" r="0" b="0"/>
          <a:stretch/>
        </p:blipFill>
        <p:spPr bwMode="auto">
          <a:xfrm>
            <a:off x="2034988" y="1375390"/>
            <a:ext cx="4896678" cy="39221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 bwMode="auto">
          <a:xfrm>
            <a:off x="201186" y="5528032"/>
            <a:ext cx="59324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>
                <a:solidFill>
                  <a:srgbClr val="C00000"/>
                </a:solidFill>
                <a:latin typeface="Segoe UI Semibold"/>
                <a:cs typeface="Segoe UI Semibold"/>
              </a:rPr>
              <a:t>Участниками дорожного движения 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называют всех людей – и пешеходов, и водителей и пассажиров.</a:t>
            </a:r>
            <a:endParaRPr lang="ru-RU" sz="1600" b="0" i="0" u="none" strike="noStrike" cap="none" spc="0">
              <a:ln>
                <a:noFill/>
              </a:ln>
              <a:solidFill>
                <a:prstClr val="black"/>
              </a:solidFill>
              <a:latin typeface="Segoe UI"/>
              <a:ea typeface="+mn-ea"/>
              <a:cs typeface="Segoe UI"/>
            </a:endParaRPr>
          </a:p>
        </p:txBody>
      </p:sp>
      <p:sp>
        <p:nvSpPr>
          <p:cNvPr id="25" name="Прямоугольник 24"/>
          <p:cNvSpPr/>
          <p:nvPr/>
        </p:nvSpPr>
        <p:spPr bwMode="auto">
          <a:xfrm>
            <a:off x="880808" y="635439"/>
            <a:ext cx="6519742" cy="5847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Пешеходы идут по </a:t>
            </a:r>
            <a:r>
              <a:rPr lang="ru-RU" sz="1600">
                <a:solidFill>
                  <a:srgbClr val="C00000"/>
                </a:solidFill>
                <a:latin typeface="Segoe UI Semibold"/>
                <a:cs typeface="Segoe UI Semibold"/>
              </a:rPr>
              <a:t>тротуару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. Мы с вами тоже пешеходы, когда идем пешком.</a:t>
            </a:r>
            <a:endParaRPr lang="ru-RU" sz="1600" b="0" i="0" u="none" strike="noStrike" cap="none" spc="0">
              <a:ln>
                <a:noFill/>
              </a:ln>
              <a:solidFill>
                <a:prstClr val="black"/>
              </a:solidFill>
              <a:latin typeface="Segoe UI"/>
              <a:ea typeface="+mn-ea"/>
              <a:cs typeface="Segoe UI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rcRect l="0" t="0" r="69905" b="0"/>
          <a:stretch/>
        </p:blipFill>
        <p:spPr bwMode="auto">
          <a:xfrm>
            <a:off x="196208" y="1375390"/>
            <a:ext cx="2027039" cy="39221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96208" y="1375390"/>
            <a:ext cx="6735457" cy="39221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Овал 2"/>
          <p:cNvSpPr/>
          <p:nvPr/>
        </p:nvSpPr>
        <p:spPr bwMode="auto">
          <a:xfrm>
            <a:off x="143311" y="2380502"/>
            <a:ext cx="2304945" cy="2312895"/>
          </a:xfrm>
          <a:prstGeom prst="ellipse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" name="Овал 26"/>
          <p:cNvSpPr/>
          <p:nvPr/>
        </p:nvSpPr>
        <p:spPr bwMode="auto">
          <a:xfrm>
            <a:off x="2175696" y="1999234"/>
            <a:ext cx="2849700" cy="2859529"/>
          </a:xfrm>
          <a:prstGeom prst="ellipse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Овал 27"/>
          <p:cNvSpPr/>
          <p:nvPr/>
        </p:nvSpPr>
        <p:spPr bwMode="auto">
          <a:xfrm>
            <a:off x="4528759" y="1383429"/>
            <a:ext cx="2445547" cy="2453982"/>
          </a:xfrm>
          <a:prstGeom prst="ellipse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" name="Группа 1"/>
          <p:cNvGrpSpPr/>
          <p:nvPr/>
        </p:nvGrpSpPr>
        <p:grpSpPr bwMode="auto">
          <a:xfrm>
            <a:off x="6450246" y="0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6704630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 bwMode="auto"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 bwMode="auto"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 bwMode="auto"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7287219" y="4575291"/>
              <a:ext cx="873629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auto">
          <a:xfrm>
            <a:off x="184889" y="22916"/>
            <a:ext cx="679859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>
                <a:solidFill>
                  <a:srgbClr val="C00000"/>
                </a:solidFill>
                <a:latin typeface="Segoe UI Semibold"/>
                <a:cs typeface="Segoe UI Semibold"/>
              </a:rPr>
              <a:t>Пешеходный переход 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– это место, где пешеходу разрешено переходить проезжую часть дороги.</a:t>
            </a:r>
            <a:endParaRPr/>
          </a:p>
          <a:p>
            <a:pPr lvl="0">
              <a:defRPr/>
            </a:pP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Первый пешеходный переход появился в Лондоне в 1926 году, он обозначен был квадратной металлической табличкой с надписью </a:t>
            </a:r>
            <a:r>
              <a:rPr lang="ru-RU">
                <a:solidFill>
                  <a:srgbClr val="C00000"/>
                </a:solidFill>
                <a:latin typeface="Segoe UI Semibold"/>
                <a:cs typeface="Segoe UI Semibold"/>
              </a:rPr>
              <a:t>«Просьба переходить здесь»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.</a:t>
            </a:r>
            <a:endParaRPr/>
          </a:p>
          <a:p>
            <a:pPr lvl="0">
              <a:defRPr/>
            </a:pP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А пешеходный переход с нанесёнными на асфальт белыми полосами появился в Лондоне, лишь в 1951 году.</a:t>
            </a:r>
            <a:endParaRPr lang="ru-RU" sz="1800" b="0" i="0" u="none" strike="noStrike" cap="none" spc="0">
              <a:ln>
                <a:noFill/>
              </a:ln>
              <a:solidFill>
                <a:prstClr val="black"/>
              </a:solidFill>
              <a:latin typeface="Segoe UI"/>
              <a:ea typeface="+mn-ea"/>
              <a:cs typeface="Segoe UI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 flipH="0" flipV="0">
            <a:off x="262728" y="2545473"/>
            <a:ext cx="6662999" cy="40678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" name="Группа 1"/>
          <p:cNvGrpSpPr/>
          <p:nvPr/>
        </p:nvGrpSpPr>
        <p:grpSpPr bwMode="auto"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6704630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 bwMode="auto"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 bwMode="auto"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 bwMode="auto"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7287219" y="4575291"/>
              <a:ext cx="873629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auto">
          <a:xfrm>
            <a:off x="425129" y="456789"/>
            <a:ext cx="643431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В городах многие перекрестки оборудованы светофорами. </a:t>
            </a:r>
            <a:br>
              <a:rPr lang="ru-RU" sz="1600">
                <a:solidFill>
                  <a:prstClr val="black"/>
                </a:solidFill>
                <a:latin typeface="Segoe UI"/>
                <a:cs typeface="Segoe UI"/>
              </a:rPr>
            </a:b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Это </a:t>
            </a:r>
            <a:r>
              <a:rPr lang="ru-RU" sz="1600">
                <a:solidFill>
                  <a:srgbClr val="C00000"/>
                </a:solidFill>
                <a:latin typeface="Segoe UI Semibold"/>
                <a:cs typeface="Segoe UI Semibold"/>
              </a:rPr>
              <a:t>РЕГУЛИРУЕМЫЕ ПЕРЕКРЕСТКИ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.  Сигналы светофора показывают, когда можно двигаться автомобилям и когда можно переходить проезжую часть пешеходам. На перекрестке перейти дорогу сложно, потому что автомобили могут поворачивать и выехать из-за спины, поэтому прежде, чем выйти на пешеходный переход всегда надо убедиться что автомобили остановились и вас пропускают.</a:t>
            </a:r>
            <a:endParaRPr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37749" y="67819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200">
                <a:solidFill>
                  <a:srgbClr val="005BAA"/>
                </a:solidFill>
                <a:latin typeface="Segoe UI Semibold"/>
                <a:cs typeface="Segoe UI Semibold"/>
              </a:rPr>
              <a:t>КАК ПЕРЕЙТИ ДОРОГУ НА ПЕРЕКРЕСТКЕ</a:t>
            </a:r>
            <a:endParaRPr/>
          </a:p>
        </p:txBody>
      </p:sp>
      <p:grpSp>
        <p:nvGrpSpPr>
          <p:cNvPr id="19" name="Группа 18"/>
          <p:cNvGrpSpPr/>
          <p:nvPr/>
        </p:nvGrpSpPr>
        <p:grpSpPr bwMode="auto"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6704630" y="4390845"/>
              <a:ext cx="1909322" cy="1750567"/>
            </a:xfrm>
            <a:prstGeom prst="rect">
              <a:avLst/>
            </a:prstGeom>
          </p:spPr>
        </p:pic>
        <p:sp>
          <p:nvSpPr>
            <p:cNvPr id="26" name="Прямоугольник 25"/>
            <p:cNvSpPr/>
            <p:nvPr/>
          </p:nvSpPr>
          <p:spPr bwMode="auto"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8" name="Овал 27"/>
            <p:cNvSpPr/>
            <p:nvPr/>
          </p:nvSpPr>
          <p:spPr bwMode="auto"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Овал 28"/>
            <p:cNvSpPr/>
            <p:nvPr/>
          </p:nvSpPr>
          <p:spPr bwMode="auto"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7287219" y="4575291"/>
              <a:ext cx="873629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520765" y="2920849"/>
            <a:ext cx="4558380" cy="41740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auto">
          <a:xfrm>
            <a:off x="449389" y="556715"/>
            <a:ext cx="650722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На </a:t>
            </a:r>
            <a:r>
              <a:rPr lang="ru-RU" sz="1600">
                <a:solidFill>
                  <a:srgbClr val="C00000"/>
                </a:solidFill>
                <a:latin typeface="Segoe UI Semibold"/>
                <a:cs typeface="Segoe UI Semibold"/>
              </a:rPr>
              <a:t>НЕРЕГУЛИРУЕМЫХ ПЕРЕКРЕСТКАХ 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нет светофоров. </a:t>
            </a:r>
            <a:endParaRPr/>
          </a:p>
          <a:p>
            <a:pPr lvl="0">
              <a:defRPr/>
            </a:pP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Переходить проезжую часть можно только когда, когда вы уверены, что приближающихся автомобилей нет, либо автомобили остановились и пропускают пешеходов. Но лучше, когда рядом есть взрослые, которых всегда можно попросить </a:t>
            </a:r>
            <a:br>
              <a:rPr lang="ru-RU" sz="1600">
                <a:solidFill>
                  <a:prstClr val="black"/>
                </a:solidFill>
                <a:latin typeface="Segoe UI"/>
                <a:cs typeface="Segoe UI"/>
              </a:rPr>
            </a:b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о помощи при переходе проезжей части дороги.</a:t>
            </a:r>
            <a:endParaRPr/>
          </a:p>
        </p:txBody>
      </p:sp>
      <p:grpSp>
        <p:nvGrpSpPr>
          <p:cNvPr id="19" name="Группа 18"/>
          <p:cNvGrpSpPr/>
          <p:nvPr/>
        </p:nvGrpSpPr>
        <p:grpSpPr bwMode="auto"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6704630" y="4390845"/>
              <a:ext cx="1909322" cy="1750567"/>
            </a:xfrm>
            <a:prstGeom prst="rect">
              <a:avLst/>
            </a:prstGeom>
          </p:spPr>
        </p:pic>
        <p:sp>
          <p:nvSpPr>
            <p:cNvPr id="26" name="Прямоугольник 25"/>
            <p:cNvSpPr/>
            <p:nvPr/>
          </p:nvSpPr>
          <p:spPr bwMode="auto"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8" name="Овал 27"/>
            <p:cNvSpPr/>
            <p:nvPr/>
          </p:nvSpPr>
          <p:spPr bwMode="auto"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Овал 28"/>
            <p:cNvSpPr/>
            <p:nvPr/>
          </p:nvSpPr>
          <p:spPr bwMode="auto"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7287219" y="4575291"/>
              <a:ext cx="873629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rcRect l="-1" t="0" r="1254" b="0"/>
          <a:stretch/>
        </p:blipFill>
        <p:spPr bwMode="auto">
          <a:xfrm>
            <a:off x="1046172" y="2323596"/>
            <a:ext cx="5073951" cy="42027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 bwMode="auto">
          <a:xfrm>
            <a:off x="137749" y="67819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200">
                <a:solidFill>
                  <a:srgbClr val="005BAA"/>
                </a:solidFill>
                <a:latin typeface="Segoe UI Semibold"/>
                <a:cs typeface="Segoe UI Semibold"/>
              </a:rPr>
              <a:t>КАК ПЕРЕЙТИ ДОРОГУ НА ПЕРЕКРЕСТКЕ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6" name="Прямоугольник 85"/>
          <p:cNvSpPr/>
          <p:nvPr/>
        </p:nvSpPr>
        <p:spPr bwMode="auto">
          <a:xfrm>
            <a:off x="146400" y="79137"/>
            <a:ext cx="687195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200">
                <a:solidFill>
                  <a:srgbClr val="005BAA"/>
                </a:solidFill>
                <a:latin typeface="Segoe UI Semibold"/>
                <a:cs typeface="Segoe UI Semibold"/>
              </a:rPr>
              <a:t>ВИДЫ СВЕТОФОРОВ</a:t>
            </a:r>
            <a:endParaRPr/>
          </a:p>
        </p:txBody>
      </p:sp>
      <p:grpSp>
        <p:nvGrpSpPr>
          <p:cNvPr id="92" name="Группа 91"/>
          <p:cNvGrpSpPr/>
          <p:nvPr/>
        </p:nvGrpSpPr>
        <p:grpSpPr bwMode="auto"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93" name="Рисунок 92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6704630" y="4390845"/>
              <a:ext cx="1909322" cy="1750567"/>
            </a:xfrm>
            <a:prstGeom prst="rect">
              <a:avLst/>
            </a:prstGeom>
          </p:spPr>
        </p:pic>
        <p:sp>
          <p:nvSpPr>
            <p:cNvPr id="94" name="Прямоугольник 93"/>
            <p:cNvSpPr/>
            <p:nvPr/>
          </p:nvSpPr>
          <p:spPr bwMode="auto"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95" name="Рисунок 94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96" name="Овал 95"/>
            <p:cNvSpPr/>
            <p:nvPr/>
          </p:nvSpPr>
          <p:spPr bwMode="auto"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7" name="Овал 96"/>
            <p:cNvSpPr/>
            <p:nvPr/>
          </p:nvSpPr>
          <p:spPr bwMode="auto"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98" name="Рисунок 97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7287219" y="4575291"/>
              <a:ext cx="873629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grpSp>
        <p:nvGrpSpPr>
          <p:cNvPr id="10" name="Группа 9"/>
          <p:cNvGrpSpPr/>
          <p:nvPr/>
        </p:nvGrpSpPr>
        <p:grpSpPr bwMode="auto">
          <a:xfrm>
            <a:off x="90267" y="693754"/>
            <a:ext cx="1774001" cy="3331076"/>
            <a:chOff x="90267" y="693754"/>
            <a:chExt cx="1774001" cy="3331076"/>
          </a:xfrm>
        </p:grpSpPr>
        <p:pic>
          <p:nvPicPr>
            <p:cNvPr id="66" name="Рисунок 65"/>
            <p:cNvPicPr>
              <a:picLocks noChangeAspect="1"/>
            </p:cNvPicPr>
            <p:nvPr/>
          </p:nvPicPr>
          <p:blipFill>
            <a:blip r:embed="rId5"/>
            <a:srcRect l="31500" t="0" r="26718" b="23646"/>
            <a:stretch/>
          </p:blipFill>
          <p:spPr bwMode="auto">
            <a:xfrm>
              <a:off x="557282" y="693754"/>
              <a:ext cx="839530" cy="2478764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 bwMode="auto">
            <a:xfrm>
              <a:off x="90267" y="3193833"/>
              <a:ext cx="1774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ru-RU" sz="1600">
                  <a:latin typeface="Segoe UI"/>
                  <a:cs typeface="Segoe UI"/>
                </a:rPr>
                <a:t>С вертикальным расположением сигналов</a:t>
              </a:r>
              <a:endParaRPr/>
            </a:p>
          </p:txBody>
        </p:sp>
      </p:grpSp>
      <p:grpSp>
        <p:nvGrpSpPr>
          <p:cNvPr id="11" name="Группа 10"/>
          <p:cNvGrpSpPr/>
          <p:nvPr/>
        </p:nvGrpSpPr>
        <p:grpSpPr bwMode="auto">
          <a:xfrm>
            <a:off x="2355925" y="730271"/>
            <a:ext cx="2428276" cy="1726598"/>
            <a:chOff x="2355925" y="730271"/>
            <a:chExt cx="2428276" cy="1726598"/>
          </a:xfrm>
        </p:grpSpPr>
        <p:pic>
          <p:nvPicPr>
            <p:cNvPr id="67" name="Рисунок 66"/>
            <p:cNvPicPr>
              <a:picLocks noChangeAspect="1"/>
            </p:cNvPicPr>
            <p:nvPr/>
          </p:nvPicPr>
          <p:blipFill>
            <a:blip r:embed="rId6"/>
            <a:srcRect l="6007" t="4943" r="6953" b="47991"/>
            <a:stretch/>
          </p:blipFill>
          <p:spPr bwMode="auto">
            <a:xfrm>
              <a:off x="2355925" y="730271"/>
              <a:ext cx="2428276" cy="872128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 bwMode="auto">
            <a:xfrm>
              <a:off x="2605727" y="1625872"/>
              <a:ext cx="19244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ru-RU" sz="1600">
                  <a:latin typeface="Segoe UI"/>
                  <a:cs typeface="Segoe UI"/>
                </a:rPr>
                <a:t>С горизонтальным расположением сигналов</a:t>
              </a:r>
              <a:endParaRPr/>
            </a:p>
          </p:txBody>
        </p:sp>
      </p:grpSp>
      <p:grpSp>
        <p:nvGrpSpPr>
          <p:cNvPr id="12" name="Группа 11"/>
          <p:cNvGrpSpPr/>
          <p:nvPr/>
        </p:nvGrpSpPr>
        <p:grpSpPr bwMode="auto">
          <a:xfrm>
            <a:off x="5027415" y="727404"/>
            <a:ext cx="1990935" cy="3028622"/>
            <a:chOff x="5027415" y="727404"/>
            <a:chExt cx="1990935" cy="3028622"/>
          </a:xfrm>
        </p:grpSpPr>
        <p:pic>
          <p:nvPicPr>
            <p:cNvPr id="68" name="Рисунок 67"/>
            <p:cNvPicPr>
              <a:picLocks noChangeAspect="1"/>
            </p:cNvPicPr>
            <p:nvPr/>
          </p:nvPicPr>
          <p:blipFill>
            <a:blip r:embed="rId7"/>
            <a:srcRect l="13072" t="4149" r="17143" b="18417"/>
            <a:stretch/>
          </p:blipFill>
          <p:spPr bwMode="auto">
            <a:xfrm>
              <a:off x="5195299" y="727404"/>
              <a:ext cx="1622612" cy="241150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 bwMode="auto">
            <a:xfrm>
              <a:off x="5027415" y="3171251"/>
              <a:ext cx="199093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ru-RU" sz="1600">
                  <a:latin typeface="Segoe UI"/>
                  <a:cs typeface="Segoe UI"/>
                </a:rPr>
                <a:t>С дополнительной секцией</a:t>
              </a:r>
              <a:endParaRPr/>
            </a:p>
          </p:txBody>
        </p:sp>
      </p:grpSp>
      <p:grpSp>
        <p:nvGrpSpPr>
          <p:cNvPr id="13" name="Группа 12"/>
          <p:cNvGrpSpPr/>
          <p:nvPr/>
        </p:nvGrpSpPr>
        <p:grpSpPr bwMode="auto">
          <a:xfrm>
            <a:off x="2680954" y="2668350"/>
            <a:ext cx="1774001" cy="1193828"/>
            <a:chOff x="2680954" y="2668350"/>
            <a:chExt cx="1774001" cy="1193828"/>
          </a:xfrm>
        </p:grpSpPr>
        <p:pic>
          <p:nvPicPr>
            <p:cNvPr id="69" name="Рисунок 68"/>
            <p:cNvPicPr>
              <a:picLocks noChangeAspect="1"/>
            </p:cNvPicPr>
            <p:nvPr/>
          </p:nvPicPr>
          <p:blipFill>
            <a:blip r:embed="rId8"/>
            <a:srcRect l="0" t="0" r="0" b="31956"/>
            <a:stretch/>
          </p:blipFill>
          <p:spPr bwMode="auto">
            <a:xfrm>
              <a:off x="2745234" y="2668350"/>
              <a:ext cx="1670449" cy="813069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 bwMode="auto">
            <a:xfrm>
              <a:off x="2680954" y="3523624"/>
              <a:ext cx="177400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ru-RU" sz="1600">
                  <a:latin typeface="Segoe UI"/>
                  <a:cs typeface="Segoe UI"/>
                </a:rPr>
                <a:t>Реверсивные</a:t>
              </a:r>
              <a:endParaRPr/>
            </a:p>
          </p:txBody>
        </p:sp>
      </p:grpSp>
      <p:grpSp>
        <p:nvGrpSpPr>
          <p:cNvPr id="9" name="Группа 8"/>
          <p:cNvGrpSpPr/>
          <p:nvPr/>
        </p:nvGrpSpPr>
        <p:grpSpPr bwMode="auto">
          <a:xfrm>
            <a:off x="3635131" y="4161546"/>
            <a:ext cx="2878324" cy="1928830"/>
            <a:chOff x="446690" y="4164726"/>
            <a:chExt cx="2878324" cy="1928830"/>
          </a:xfrm>
        </p:grpSpPr>
        <p:pic>
          <p:nvPicPr>
            <p:cNvPr id="70" name="Рисунок 69"/>
            <p:cNvPicPr>
              <a:picLocks noChangeAspect="1"/>
            </p:cNvPicPr>
            <p:nvPr/>
          </p:nvPicPr>
          <p:blipFill>
            <a:blip r:embed="rId9"/>
            <a:srcRect l="13138" t="9512" r="12075" b="50194"/>
            <a:stretch/>
          </p:blipFill>
          <p:spPr bwMode="auto">
            <a:xfrm>
              <a:off x="1015695" y="4164726"/>
              <a:ext cx="1740314" cy="821129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 bwMode="auto">
            <a:xfrm>
              <a:off x="446690" y="5016338"/>
              <a:ext cx="287832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ru-RU" sz="1600">
                  <a:latin typeface="Segoe UI"/>
                  <a:cs typeface="Segoe UI"/>
                </a:rPr>
                <a:t>Для регулирования движения через железнодорожные переезды</a:t>
              </a:r>
              <a:endParaRPr/>
            </a:p>
          </p:txBody>
        </p:sp>
      </p:grpSp>
      <p:grpSp>
        <p:nvGrpSpPr>
          <p:cNvPr id="8" name="Группа 7"/>
          <p:cNvGrpSpPr/>
          <p:nvPr/>
        </p:nvGrpSpPr>
        <p:grpSpPr bwMode="auto">
          <a:xfrm>
            <a:off x="616614" y="4122418"/>
            <a:ext cx="2874387" cy="2686829"/>
            <a:chOff x="3830243" y="4083089"/>
            <a:chExt cx="2874387" cy="2686829"/>
          </a:xfrm>
        </p:grpSpPr>
        <p:sp>
          <p:nvSpPr>
            <p:cNvPr id="26" name="TextBox 25"/>
            <p:cNvSpPr txBox="1"/>
            <p:nvPr/>
          </p:nvSpPr>
          <p:spPr bwMode="auto">
            <a:xfrm>
              <a:off x="3830243" y="5692700"/>
              <a:ext cx="287438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ru-RU" sz="1600">
                  <a:latin typeface="Segoe UI"/>
                  <a:cs typeface="Segoe UI"/>
                </a:rPr>
                <a:t>Для регулирования движения трамваев и других маршрутных транспортных средств</a:t>
              </a:r>
              <a:endParaRPr/>
            </a:p>
          </p:txBody>
        </p:sp>
        <p:pic>
          <p:nvPicPr>
            <p:cNvPr id="71" name="Рисунок 70"/>
            <p:cNvPicPr>
              <a:picLocks noChangeAspect="1"/>
            </p:cNvPicPr>
            <p:nvPr/>
          </p:nvPicPr>
          <p:blipFill>
            <a:blip r:embed="rId10"/>
            <a:srcRect l="6145" t="4086" r="4575" b="37467"/>
            <a:stretch/>
          </p:blipFill>
          <p:spPr bwMode="auto">
            <a:xfrm>
              <a:off x="4057781" y="4083089"/>
              <a:ext cx="2419312" cy="159673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507539" y="2465829"/>
            <a:ext cx="3434276" cy="238760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 bwMode="auto">
          <a:xfrm>
            <a:off x="3477428" y="619195"/>
            <a:ext cx="354736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500">
                <a:solidFill>
                  <a:prstClr val="black"/>
                </a:solidFill>
                <a:latin typeface="Segoe UI"/>
                <a:cs typeface="Segoe UI"/>
              </a:rPr>
              <a:t>Если за городом нет пешеходного перехода, дождусь, когда уедет автобус, и только тогда, убедившись, что приближающихся автомобилей нет, перейду проезжую часть.</a:t>
            </a:r>
            <a:endParaRPr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42224" y="102011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200">
                <a:solidFill>
                  <a:srgbClr val="005BAA"/>
                </a:solidFill>
                <a:latin typeface="Segoe UI Semibold"/>
                <a:cs typeface="Segoe UI Semibold"/>
              </a:rPr>
              <a:t>КАК ПЕРЕЙТИ ДОРОГУ ВЫЙДЯ ИЗ АВТОБУСА</a:t>
            </a:r>
            <a:endParaRPr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1101" y="2805553"/>
            <a:ext cx="350941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500">
                <a:solidFill>
                  <a:prstClr val="black"/>
                </a:solidFill>
                <a:latin typeface="Segoe UI"/>
                <a:cs typeface="Segoe UI"/>
              </a:rPr>
              <a:t>Выйдя из автобуса, дождусь, когда автобус уедет, дойду до ближайшего пешеходного перехода, автомобили остановятся, убедившись в своей безопасности перейду по пешеходному переходу проезжую часть.</a:t>
            </a:r>
            <a:endParaRPr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3477428" y="5511288"/>
            <a:ext cx="2792271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500">
                <a:solidFill>
                  <a:prstClr val="black"/>
                </a:solidFill>
                <a:latin typeface="Segoe UI"/>
                <a:cs typeface="Segoe UI"/>
              </a:rPr>
              <a:t>Если рядом с местом остановки автобуса есть подземный пешеходный переход или надземный, то воспользуюсь ими.</a:t>
            </a:r>
            <a:endParaRPr/>
          </a:p>
        </p:txBody>
      </p:sp>
      <p:grpSp>
        <p:nvGrpSpPr>
          <p:cNvPr id="16" name="Группа 15"/>
          <p:cNvGrpSpPr/>
          <p:nvPr/>
        </p:nvGrpSpPr>
        <p:grpSpPr bwMode="auto"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6704630" y="4390845"/>
              <a:ext cx="1909322" cy="1750567"/>
            </a:xfrm>
            <a:prstGeom prst="rect">
              <a:avLst/>
            </a:prstGeom>
          </p:spPr>
        </p:pic>
        <p:sp>
          <p:nvSpPr>
            <p:cNvPr id="18" name="Прямоугольник 17"/>
            <p:cNvSpPr/>
            <p:nvPr/>
          </p:nvSpPr>
          <p:spPr bwMode="auto"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5" name="Овал 24"/>
            <p:cNvSpPr/>
            <p:nvPr/>
          </p:nvSpPr>
          <p:spPr bwMode="auto"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Овал 25"/>
            <p:cNvSpPr/>
            <p:nvPr/>
          </p:nvSpPr>
          <p:spPr bwMode="auto"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7287219" y="4575291"/>
              <a:ext cx="873629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157287" y="4505507"/>
            <a:ext cx="3183242" cy="22358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160593" y="711153"/>
            <a:ext cx="3176630" cy="2094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auto">
          <a:xfrm>
            <a:off x="267975" y="5352974"/>
            <a:ext cx="697601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Пешеходам очень важно  использовать </a:t>
            </a:r>
            <a:br>
              <a:rPr lang="ru-RU" sz="1600">
                <a:solidFill>
                  <a:prstClr val="black"/>
                </a:solidFill>
                <a:latin typeface="Segoe UI"/>
                <a:cs typeface="Segoe UI"/>
              </a:rPr>
            </a:br>
            <a:r>
              <a:rPr lang="ru-RU" sz="1600">
                <a:solidFill>
                  <a:srgbClr val="C00000"/>
                </a:solidFill>
                <a:latin typeface="Segoe UI Semibold"/>
                <a:cs typeface="Segoe UI Semibold"/>
              </a:rPr>
              <a:t>СВЕТОВОЗВРАЩАЮЩИЕ ЭЛЕМЕНТЫ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. </a:t>
            </a:r>
            <a:br>
              <a:rPr lang="ru-RU" sz="1600">
                <a:solidFill>
                  <a:prstClr val="black"/>
                </a:solidFill>
                <a:latin typeface="Segoe UI"/>
                <a:cs typeface="Segoe UI"/>
              </a:rPr>
            </a:b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Световозвращателей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 должно быть несколько, со всех сторон </a:t>
            </a:r>
            <a:br>
              <a:rPr lang="ru-RU" sz="1600">
                <a:solidFill>
                  <a:prstClr val="black"/>
                </a:solidFill>
                <a:latin typeface="Segoe UI"/>
                <a:cs typeface="Segoe UI"/>
              </a:rPr>
            </a:b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(справа, слева, спереди и сзади). Только тогда вы видны </a:t>
            </a:r>
            <a:br>
              <a:rPr lang="ru-RU" sz="1600">
                <a:solidFill>
                  <a:prstClr val="black"/>
                </a:solidFill>
                <a:latin typeface="Segoe UI"/>
                <a:cs typeface="Segoe UI"/>
              </a:rPr>
            </a:b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водителям 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с любого ракурса.</a:t>
            </a:r>
            <a:endParaRPr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72985" y="817831"/>
            <a:ext cx="6003992" cy="40076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 bwMode="auto">
          <a:xfrm>
            <a:off x="164643" y="193473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200">
                <a:solidFill>
                  <a:srgbClr val="005BAA"/>
                </a:solidFill>
                <a:latin typeface="Segoe UI Semibold"/>
                <a:cs typeface="Segoe UI Semibold"/>
              </a:rPr>
              <a:t>СВЕТОВОЗВРАЩАЮЩИЕ ЭЛЕМЕНТЫ</a:t>
            </a:r>
            <a:endParaRPr/>
          </a:p>
        </p:txBody>
      </p:sp>
      <p:grpSp>
        <p:nvGrpSpPr>
          <p:cNvPr id="13" name="Группа 12"/>
          <p:cNvGrpSpPr/>
          <p:nvPr/>
        </p:nvGrpSpPr>
        <p:grpSpPr bwMode="auto">
          <a:xfrm flipH="0" flipV="0">
            <a:off x="6702025" y="-224880"/>
            <a:ext cx="2400783" cy="6857998"/>
            <a:chOff x="0" y="0"/>
            <a:chExt cx="2400783" cy="6857998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272503" y="4390843"/>
              <a:ext cx="1664440" cy="1750566"/>
            </a:xfrm>
            <a:prstGeom prst="rect">
              <a:avLst/>
            </a:prstGeom>
          </p:spPr>
        </p:pic>
        <p:sp>
          <p:nvSpPr>
            <p:cNvPr id="15" name="Прямоугольник 14"/>
            <p:cNvSpPr/>
            <p:nvPr/>
          </p:nvSpPr>
          <p:spPr bwMode="auto">
            <a:xfrm>
              <a:off x="657982" y="0"/>
              <a:ext cx="1742800" cy="6857998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742690" y="367312"/>
              <a:ext cx="1583750" cy="1498375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7" name="Овал 16"/>
            <p:cNvSpPr/>
            <p:nvPr/>
          </p:nvSpPr>
          <p:spPr bwMode="auto">
            <a:xfrm>
              <a:off x="0" y="4093318"/>
              <a:ext cx="2322326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Овал 17"/>
            <p:cNvSpPr/>
            <p:nvPr/>
          </p:nvSpPr>
          <p:spPr bwMode="auto">
            <a:xfrm>
              <a:off x="156913" y="4273318"/>
              <a:ext cx="2008499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780371" y="4575289"/>
              <a:ext cx="761581" cy="1555365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rcRect l="2627" t="5206" r="6421" b="5180"/>
          <a:stretch/>
        </p:blipFill>
        <p:spPr bwMode="auto">
          <a:xfrm>
            <a:off x="3585882" y="3415553"/>
            <a:ext cx="2976283" cy="21963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83" name="Группа 82"/>
          <p:cNvGrpSpPr/>
          <p:nvPr/>
        </p:nvGrpSpPr>
        <p:grpSpPr bwMode="auto">
          <a:xfrm>
            <a:off x="1" y="1"/>
            <a:ext cx="9146034" cy="6857999"/>
            <a:chOff x="1" y="1"/>
            <a:chExt cx="9146034" cy="6857999"/>
          </a:xfrm>
        </p:grpSpPr>
        <p:sp>
          <p:nvSpPr>
            <p:cNvPr id="84" name="Прямоугольник 83"/>
            <p:cNvSpPr/>
            <p:nvPr/>
          </p:nvSpPr>
          <p:spPr bwMode="auto">
            <a:xfrm>
              <a:off x="1" y="5495026"/>
              <a:ext cx="9144000" cy="1362974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85" name="Прямоугольник 84"/>
            <p:cNvSpPr/>
            <p:nvPr/>
          </p:nvSpPr>
          <p:spPr bwMode="auto"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36" name="Прямоугольник 35"/>
          <p:cNvSpPr/>
          <p:nvPr/>
        </p:nvSpPr>
        <p:spPr bwMode="auto">
          <a:xfrm>
            <a:off x="494536" y="193473"/>
            <a:ext cx="665228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200">
                <a:solidFill>
                  <a:srgbClr val="005BAA"/>
                </a:solidFill>
                <a:latin typeface="Segoe UI Semibold"/>
                <a:cs typeface="Segoe UI Semibold"/>
              </a:rPr>
              <a:t>КЛАССИФИКАЦИЯ  СВЕТОВОЗВРАЩАТЕЛЕЙ</a:t>
            </a:r>
            <a:endParaRPr/>
          </a:p>
        </p:txBody>
      </p:sp>
      <p:grpSp>
        <p:nvGrpSpPr>
          <p:cNvPr id="22" name="Группа 21"/>
          <p:cNvGrpSpPr/>
          <p:nvPr/>
        </p:nvGrpSpPr>
        <p:grpSpPr bwMode="auto">
          <a:xfrm>
            <a:off x="4598799" y="3806965"/>
            <a:ext cx="3939096" cy="917962"/>
            <a:chOff x="4598799" y="3806965"/>
            <a:chExt cx="3939096" cy="917962"/>
          </a:xfrm>
        </p:grpSpPr>
        <p:sp>
          <p:nvSpPr>
            <p:cNvPr id="55" name="Блок-схема: альтернативный процесс 54"/>
            <p:cNvSpPr/>
            <p:nvPr/>
          </p:nvSpPr>
          <p:spPr bwMode="auto">
            <a:xfrm>
              <a:off x="4608862" y="3806965"/>
              <a:ext cx="3929033" cy="917962"/>
            </a:xfrm>
            <a:prstGeom prst="flowChartAlternateProcess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/>
                <a:cs typeface="Segoe UI"/>
              </a:endParaRPr>
            </a:p>
          </p:txBody>
        </p:sp>
        <p:sp>
          <p:nvSpPr>
            <p:cNvPr id="56" name="TextBox 6"/>
            <p:cNvSpPr txBox="1">
              <a:spLocks noChangeArrowheads="1"/>
            </p:cNvSpPr>
            <p:nvPr/>
          </p:nvSpPr>
          <p:spPr bwMode="auto">
            <a:xfrm>
              <a:off x="4598799" y="3911338"/>
              <a:ext cx="3923249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/>
                </a:defRPr>
              </a:lvl5pPr>
              <a:lvl6pPr marL="25146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6pPr>
              <a:lvl7pPr marL="29718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7pPr>
              <a:lvl8pPr marL="34290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8pPr>
              <a:lvl9pPr marL="38862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9pPr>
            </a:lstStyle>
            <a:p>
              <a:pPr algn="ctr">
                <a:defRPr/>
              </a:pPr>
              <a:r>
                <a:rPr lang="ru-RU" b="0">
                  <a:latin typeface="Segoe UI Semibold"/>
                  <a:cs typeface="Segoe UI Semibold"/>
                </a:rPr>
                <a:t>ПО  МАТЕРИАЛУ  </a:t>
              </a:r>
              <a:br>
                <a:rPr lang="ru-RU" b="0">
                  <a:latin typeface="Segoe UI Semibold"/>
                  <a:cs typeface="Segoe UI Semibold"/>
                </a:rPr>
              </a:br>
              <a:r>
                <a:rPr lang="ru-RU" b="0">
                  <a:latin typeface="Segoe UI Semibold"/>
                  <a:cs typeface="Segoe UI Semibold"/>
                </a:rPr>
                <a:t>ОСНОВЫ</a:t>
              </a:r>
              <a:endParaRPr/>
            </a:p>
          </p:txBody>
        </p:sp>
      </p:grpSp>
      <p:grpSp>
        <p:nvGrpSpPr>
          <p:cNvPr id="49" name="Группа 48"/>
          <p:cNvGrpSpPr/>
          <p:nvPr/>
        </p:nvGrpSpPr>
        <p:grpSpPr bwMode="auto">
          <a:xfrm>
            <a:off x="6646909" y="5153503"/>
            <a:ext cx="1886725" cy="1113086"/>
            <a:chOff x="6646909" y="5153503"/>
            <a:chExt cx="1886725" cy="1113086"/>
          </a:xfrm>
        </p:grpSpPr>
        <p:sp>
          <p:nvSpPr>
            <p:cNvPr id="51" name="Блок-схема: альтернативный процесс 50"/>
            <p:cNvSpPr/>
            <p:nvPr/>
          </p:nvSpPr>
          <p:spPr bwMode="auto">
            <a:xfrm>
              <a:off x="6646909" y="5153503"/>
              <a:ext cx="1886725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/>
                <a:cs typeface="Segoe UI"/>
              </a:endParaRPr>
            </a:p>
          </p:txBody>
        </p:sp>
        <p:sp>
          <p:nvSpPr>
            <p:cNvPr id="13329" name="TextBox 35"/>
            <p:cNvSpPr txBox="1">
              <a:spLocks noChangeArrowheads="1"/>
            </p:cNvSpPr>
            <p:nvPr/>
          </p:nvSpPr>
          <p:spPr bwMode="auto">
            <a:xfrm>
              <a:off x="6651062" y="5427295"/>
              <a:ext cx="1878416" cy="58477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/>
                </a:defRPr>
              </a:lvl5pPr>
              <a:lvl6pPr marL="25146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6pPr>
              <a:lvl7pPr marL="29718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7pPr>
              <a:lvl8pPr marL="34290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8pPr>
              <a:lvl9pPr marL="38862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9pPr>
            </a:lstStyle>
            <a:p>
              <a:pPr algn="ctr">
                <a:defRPr/>
              </a:pPr>
              <a:r>
                <a:rPr lang="ru-RU" sz="1600" b="0">
                  <a:latin typeface="Segoe UI"/>
                  <a:cs typeface="Segoe UI"/>
                </a:rPr>
                <a:t>пластиковая </a:t>
              </a:r>
              <a:br>
                <a:rPr lang="ru-RU" sz="1600" b="0">
                  <a:latin typeface="Segoe UI"/>
                  <a:cs typeface="Segoe UI"/>
                </a:rPr>
              </a:br>
              <a:r>
                <a:rPr lang="ru-RU" sz="1600" b="0">
                  <a:latin typeface="Segoe UI"/>
                  <a:cs typeface="Segoe UI"/>
                </a:rPr>
                <a:t>(ПВХ)</a:t>
              </a:r>
              <a:endParaRPr/>
            </a:p>
          </p:txBody>
        </p:sp>
      </p:grpSp>
      <p:grpSp>
        <p:nvGrpSpPr>
          <p:cNvPr id="29" name="Группа 28"/>
          <p:cNvGrpSpPr/>
          <p:nvPr/>
        </p:nvGrpSpPr>
        <p:grpSpPr bwMode="auto">
          <a:xfrm>
            <a:off x="4622664" y="5153503"/>
            <a:ext cx="1886725" cy="1113086"/>
            <a:chOff x="4622664" y="5153503"/>
            <a:chExt cx="1886725" cy="1113086"/>
          </a:xfrm>
        </p:grpSpPr>
        <p:sp>
          <p:nvSpPr>
            <p:cNvPr id="52" name="Блок-схема: альтернативный процесс 51"/>
            <p:cNvSpPr/>
            <p:nvPr/>
          </p:nvSpPr>
          <p:spPr bwMode="auto">
            <a:xfrm>
              <a:off x="4622664" y="5153503"/>
              <a:ext cx="1886725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/>
                <a:cs typeface="Segoe UI"/>
              </a:endParaRPr>
            </a:p>
          </p:txBody>
        </p:sp>
        <p:sp>
          <p:nvSpPr>
            <p:cNvPr id="13331" name="TextBox 37"/>
            <p:cNvSpPr txBox="1">
              <a:spLocks noChangeArrowheads="1"/>
            </p:cNvSpPr>
            <p:nvPr/>
          </p:nvSpPr>
          <p:spPr bwMode="auto">
            <a:xfrm>
              <a:off x="4631079" y="5524476"/>
              <a:ext cx="1863117" cy="33855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/>
                </a:defRPr>
              </a:lvl5pPr>
              <a:lvl6pPr marL="25146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6pPr>
              <a:lvl7pPr marL="29718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7pPr>
              <a:lvl8pPr marL="34290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8pPr>
              <a:lvl9pPr marL="38862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9pPr>
            </a:lstStyle>
            <a:p>
              <a:pPr algn="ctr">
                <a:defRPr/>
              </a:pPr>
              <a:r>
                <a:rPr lang="ru-RU" sz="1600" b="0">
                  <a:latin typeface="Segoe UI"/>
                  <a:cs typeface="Segoe UI"/>
                </a:rPr>
                <a:t>текстильная</a:t>
              </a:r>
              <a:endParaRPr/>
            </a:p>
          </p:txBody>
        </p:sp>
      </p:grpSp>
      <p:grpSp>
        <p:nvGrpSpPr>
          <p:cNvPr id="24" name="Группа 23"/>
          <p:cNvGrpSpPr/>
          <p:nvPr/>
        </p:nvGrpSpPr>
        <p:grpSpPr bwMode="auto">
          <a:xfrm>
            <a:off x="508338" y="5158378"/>
            <a:ext cx="1886724" cy="1113086"/>
            <a:chOff x="508338" y="5158378"/>
            <a:chExt cx="1886724" cy="1113086"/>
          </a:xfrm>
        </p:grpSpPr>
        <p:sp>
          <p:nvSpPr>
            <p:cNvPr id="45" name="Блок-схема: альтернативный процесс 44"/>
            <p:cNvSpPr/>
            <p:nvPr/>
          </p:nvSpPr>
          <p:spPr bwMode="auto">
            <a:xfrm>
              <a:off x="508338" y="5158378"/>
              <a:ext cx="1886724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rgbClr val="D7181E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/>
                <a:cs typeface="Segoe UI"/>
              </a:endParaRPr>
            </a:p>
          </p:txBody>
        </p:sp>
        <p:sp>
          <p:nvSpPr>
            <p:cNvPr id="13341" name="TextBox 12"/>
            <p:cNvSpPr txBox="1">
              <a:spLocks noChangeArrowheads="1"/>
            </p:cNvSpPr>
            <p:nvPr/>
          </p:nvSpPr>
          <p:spPr bwMode="auto">
            <a:xfrm>
              <a:off x="515625" y="5545643"/>
              <a:ext cx="1879436" cy="33855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/>
                </a:defRPr>
              </a:lvl5pPr>
              <a:lvl6pPr marL="25146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6pPr>
              <a:lvl7pPr marL="29718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7pPr>
              <a:lvl8pPr marL="34290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8pPr>
              <a:lvl9pPr marL="38862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9pPr>
            </a:lstStyle>
            <a:p>
              <a:pPr algn="ctr">
                <a:defRPr/>
              </a:pPr>
              <a:r>
                <a:rPr lang="ru-RU" sz="1600" b="0">
                  <a:latin typeface="Segoe UI"/>
                  <a:cs typeface="Segoe UI"/>
                </a:rPr>
                <a:t>микрошарики</a:t>
              </a:r>
              <a:endParaRPr lang="ru-RU" sz="1600" b="0">
                <a:latin typeface="Segoe UI"/>
                <a:cs typeface="Segoe UI"/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 bwMode="auto">
          <a:xfrm>
            <a:off x="2526868" y="5158378"/>
            <a:ext cx="1892438" cy="1113086"/>
            <a:chOff x="2526868" y="5158378"/>
            <a:chExt cx="1892438" cy="1113086"/>
          </a:xfrm>
        </p:grpSpPr>
        <p:sp>
          <p:nvSpPr>
            <p:cNvPr id="48" name="Блок-схема: альтернативный процесс 47"/>
            <p:cNvSpPr/>
            <p:nvPr/>
          </p:nvSpPr>
          <p:spPr bwMode="auto">
            <a:xfrm>
              <a:off x="2532583" y="5158378"/>
              <a:ext cx="1886724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rgbClr val="D7181E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/>
                <a:cs typeface="Segoe UI"/>
              </a:endParaRPr>
            </a:p>
          </p:txBody>
        </p:sp>
        <p:sp>
          <p:nvSpPr>
            <p:cNvPr id="13343" name="TextBox 14"/>
            <p:cNvSpPr txBox="1">
              <a:spLocks noChangeArrowheads="1"/>
            </p:cNvSpPr>
            <p:nvPr/>
          </p:nvSpPr>
          <p:spPr bwMode="auto">
            <a:xfrm>
              <a:off x="2526868" y="5417659"/>
              <a:ext cx="1886638" cy="58477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/>
                </a:defRPr>
              </a:lvl5pPr>
              <a:lvl6pPr marL="25146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6pPr>
              <a:lvl7pPr marL="29718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7pPr>
              <a:lvl8pPr marL="34290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8pPr>
              <a:lvl9pPr marL="38862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9pPr>
            </a:lstStyle>
            <a:p>
              <a:pPr algn="ctr">
                <a:defRPr/>
              </a:pPr>
              <a:r>
                <a:rPr lang="ru-RU" sz="1600" b="0">
                  <a:latin typeface="Segoe UI"/>
                  <a:cs typeface="Segoe UI"/>
                </a:rPr>
                <a:t>микропирамиды</a:t>
              </a:r>
              <a:r>
                <a:rPr lang="ru-RU" sz="1600" b="0">
                  <a:latin typeface="Segoe UI"/>
                  <a:cs typeface="Segoe UI"/>
                </a:rPr>
                <a:t> </a:t>
              </a:r>
              <a:endParaRPr/>
            </a:p>
            <a:p>
              <a:pPr algn="ctr">
                <a:defRPr/>
              </a:pPr>
              <a:r>
                <a:rPr lang="ru-RU" sz="1600" b="0">
                  <a:latin typeface="Segoe UI"/>
                  <a:cs typeface="Segoe UI"/>
                </a:rPr>
                <a:t>и </a:t>
              </a:r>
              <a:r>
                <a:rPr lang="ru-RU" sz="1600" b="0">
                  <a:latin typeface="Segoe UI"/>
                  <a:cs typeface="Segoe UI"/>
                </a:rPr>
                <a:t>микропризмы</a:t>
              </a:r>
              <a:r>
                <a:rPr lang="ru-RU" sz="1600" b="0">
                  <a:latin typeface="Segoe UI"/>
                  <a:cs typeface="Segoe UI"/>
                </a:rPr>
                <a:t> </a:t>
              </a:r>
              <a:endParaRPr/>
            </a:p>
          </p:txBody>
        </p:sp>
      </p:grpSp>
      <p:grpSp>
        <p:nvGrpSpPr>
          <p:cNvPr id="21" name="Группа 20"/>
          <p:cNvGrpSpPr/>
          <p:nvPr/>
        </p:nvGrpSpPr>
        <p:grpSpPr bwMode="auto">
          <a:xfrm>
            <a:off x="494536" y="3811840"/>
            <a:ext cx="3929032" cy="917962"/>
            <a:chOff x="494536" y="3811840"/>
            <a:chExt cx="3929032" cy="917962"/>
          </a:xfrm>
        </p:grpSpPr>
        <p:sp>
          <p:nvSpPr>
            <p:cNvPr id="23" name="Блок-схема: альтернативный процесс 22"/>
            <p:cNvSpPr/>
            <p:nvPr/>
          </p:nvSpPr>
          <p:spPr bwMode="auto">
            <a:xfrm>
              <a:off x="494536" y="3811840"/>
              <a:ext cx="3929032" cy="917962"/>
            </a:xfrm>
            <a:prstGeom prst="flowChartAlternateProcess">
              <a:avLst/>
            </a:prstGeom>
            <a:solidFill>
              <a:srgbClr val="FFCCCC"/>
            </a:solidFill>
            <a:ln w="19050">
              <a:solidFill>
                <a:srgbClr val="D7181E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/>
                <a:cs typeface="Segoe UI"/>
              </a:endParaRPr>
            </a:p>
          </p:txBody>
        </p:sp>
        <p:sp>
          <p:nvSpPr>
            <p:cNvPr id="13339" name="TextBox 6"/>
            <p:cNvSpPr txBox="1">
              <a:spLocks noChangeArrowheads="1"/>
            </p:cNvSpPr>
            <p:nvPr/>
          </p:nvSpPr>
          <p:spPr bwMode="auto">
            <a:xfrm>
              <a:off x="500321" y="3921709"/>
              <a:ext cx="3913184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/>
                </a:defRPr>
              </a:lvl5pPr>
              <a:lvl6pPr marL="25146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6pPr>
              <a:lvl7pPr marL="29718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7pPr>
              <a:lvl8pPr marL="34290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8pPr>
              <a:lvl9pPr marL="38862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9pPr>
            </a:lstStyle>
            <a:p>
              <a:pPr algn="ctr">
                <a:defRPr/>
              </a:pPr>
              <a:r>
                <a:rPr lang="ru-RU" b="0">
                  <a:latin typeface="Segoe UI Semibold"/>
                  <a:cs typeface="Segoe UI Semibold"/>
                </a:rPr>
                <a:t>ПО</a:t>
              </a:r>
              <a:r>
                <a:rPr lang="en-US" b="0">
                  <a:latin typeface="Segoe UI Semibold"/>
                  <a:cs typeface="Segoe UI Semibold"/>
                </a:rPr>
                <a:t> </a:t>
              </a:r>
              <a:r>
                <a:rPr lang="ru-RU" b="0">
                  <a:latin typeface="Segoe UI Semibold"/>
                  <a:cs typeface="Segoe UI Semibold"/>
                </a:rPr>
                <a:t> ОПТИЧЕСКОМУ</a:t>
              </a:r>
              <a:r>
                <a:rPr lang="en-US" b="0">
                  <a:latin typeface="Segoe UI Semibold"/>
                  <a:cs typeface="Segoe UI Semibold"/>
                </a:rPr>
                <a:t> </a:t>
              </a:r>
              <a:r>
                <a:rPr lang="ru-RU" b="0">
                  <a:latin typeface="Segoe UI Semibold"/>
                  <a:cs typeface="Segoe UI Semibold"/>
                </a:rPr>
                <a:t> </a:t>
              </a:r>
              <a:br>
                <a:rPr lang="ru-RU" b="0">
                  <a:latin typeface="Segoe UI Semibold"/>
                  <a:cs typeface="Segoe UI Semibold"/>
                </a:rPr>
              </a:br>
              <a:r>
                <a:rPr lang="ru-RU" b="0">
                  <a:latin typeface="Segoe UI Semibold"/>
                  <a:cs typeface="Segoe UI Semibold"/>
                </a:rPr>
                <a:t>ЭЛЕМЕНТУ</a:t>
              </a:r>
              <a:endParaRPr/>
            </a:p>
          </p:txBody>
        </p:sp>
      </p:grpSp>
      <p:grpSp>
        <p:nvGrpSpPr>
          <p:cNvPr id="16" name="Группа 15"/>
          <p:cNvGrpSpPr/>
          <p:nvPr/>
        </p:nvGrpSpPr>
        <p:grpSpPr bwMode="auto">
          <a:xfrm>
            <a:off x="4608862" y="891660"/>
            <a:ext cx="3937449" cy="917962"/>
            <a:chOff x="4608862" y="891660"/>
            <a:chExt cx="3937449" cy="917962"/>
          </a:xfrm>
        </p:grpSpPr>
        <p:sp>
          <p:nvSpPr>
            <p:cNvPr id="77" name="Блок-схема: альтернативный процесс 76"/>
            <p:cNvSpPr/>
            <p:nvPr/>
          </p:nvSpPr>
          <p:spPr bwMode="auto">
            <a:xfrm>
              <a:off x="4617278" y="891660"/>
              <a:ext cx="3929033" cy="917962"/>
            </a:xfrm>
            <a:prstGeom prst="flowChartAlternateProcess">
              <a:avLst/>
            </a:prstGeom>
            <a:solidFill>
              <a:srgbClr val="FFFF99"/>
            </a:solidFill>
            <a:ln w="1905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/>
                <a:cs typeface="Segoe UI"/>
              </a:endParaRPr>
            </a:p>
          </p:txBody>
        </p:sp>
        <p:sp>
          <p:nvSpPr>
            <p:cNvPr id="78" name="TextBox 6"/>
            <p:cNvSpPr txBox="1">
              <a:spLocks noChangeArrowheads="1"/>
            </p:cNvSpPr>
            <p:nvPr/>
          </p:nvSpPr>
          <p:spPr bwMode="auto">
            <a:xfrm>
              <a:off x="4608862" y="994817"/>
              <a:ext cx="3913185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/>
                </a:defRPr>
              </a:lvl5pPr>
              <a:lvl6pPr marL="25146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6pPr>
              <a:lvl7pPr marL="29718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7pPr>
              <a:lvl8pPr marL="34290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8pPr>
              <a:lvl9pPr marL="38862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9pPr>
            </a:lstStyle>
            <a:p>
              <a:pPr algn="ctr">
                <a:defRPr/>
              </a:pPr>
              <a:r>
                <a:rPr lang="ru-RU" b="0">
                  <a:latin typeface="Segoe UI Semibold"/>
                  <a:cs typeface="Segoe UI Semibold"/>
                </a:rPr>
                <a:t>ПО  СПОСОБУ  </a:t>
              </a:r>
              <a:br>
                <a:rPr lang="ru-RU" b="0">
                  <a:latin typeface="Segoe UI Semibold"/>
                  <a:cs typeface="Segoe UI Semibold"/>
                </a:rPr>
              </a:br>
              <a:r>
                <a:rPr lang="ru-RU" b="0">
                  <a:latin typeface="Segoe UI Semibold"/>
                  <a:cs typeface="Segoe UI Semibold"/>
                </a:rPr>
                <a:t>КРЕПЛЕНИЯ</a:t>
              </a:r>
              <a:endParaRPr/>
            </a:p>
          </p:txBody>
        </p:sp>
      </p:grpSp>
      <p:grpSp>
        <p:nvGrpSpPr>
          <p:cNvPr id="20" name="Группа 19"/>
          <p:cNvGrpSpPr/>
          <p:nvPr/>
        </p:nvGrpSpPr>
        <p:grpSpPr bwMode="auto">
          <a:xfrm>
            <a:off x="6655325" y="2238198"/>
            <a:ext cx="1886725" cy="1113086"/>
            <a:chOff x="6655325" y="2238198"/>
            <a:chExt cx="1886725" cy="1113086"/>
          </a:xfrm>
        </p:grpSpPr>
        <p:sp>
          <p:nvSpPr>
            <p:cNvPr id="75" name="Блок-схема: альтернативный процесс 74"/>
            <p:cNvSpPr/>
            <p:nvPr/>
          </p:nvSpPr>
          <p:spPr bwMode="auto">
            <a:xfrm>
              <a:off x="6655325" y="2238198"/>
              <a:ext cx="1886725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/>
                <a:cs typeface="Segoe UI"/>
              </a:endParaRPr>
            </a:p>
          </p:txBody>
        </p:sp>
        <p:sp>
          <p:nvSpPr>
            <p:cNvPr id="81" name="TextBox 35"/>
            <p:cNvSpPr txBox="1">
              <a:spLocks noChangeArrowheads="1"/>
            </p:cNvSpPr>
            <p:nvPr/>
          </p:nvSpPr>
          <p:spPr bwMode="auto">
            <a:xfrm>
              <a:off x="6659479" y="2624349"/>
              <a:ext cx="1878416" cy="33855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/>
                </a:defRPr>
              </a:lvl5pPr>
              <a:lvl6pPr marL="25146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6pPr>
              <a:lvl7pPr marL="29718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7pPr>
              <a:lvl8pPr marL="34290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8pPr>
              <a:lvl9pPr marL="38862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9pPr>
            </a:lstStyle>
            <a:p>
              <a:pPr algn="ctr">
                <a:defRPr/>
              </a:pPr>
              <a:r>
                <a:rPr lang="ru-RU" sz="1600" b="0">
                  <a:latin typeface="Segoe UI"/>
                  <a:cs typeface="Segoe UI"/>
                </a:rPr>
                <a:t>несъемные</a:t>
              </a:r>
              <a:endParaRPr/>
            </a:p>
          </p:txBody>
        </p:sp>
      </p:grpSp>
      <p:grpSp>
        <p:nvGrpSpPr>
          <p:cNvPr id="19" name="Группа 18"/>
          <p:cNvGrpSpPr/>
          <p:nvPr/>
        </p:nvGrpSpPr>
        <p:grpSpPr bwMode="auto">
          <a:xfrm>
            <a:off x="4631080" y="2238198"/>
            <a:ext cx="1886725" cy="1113086"/>
            <a:chOff x="4631080" y="2238198"/>
            <a:chExt cx="1886725" cy="1113086"/>
          </a:xfrm>
        </p:grpSpPr>
        <p:sp>
          <p:nvSpPr>
            <p:cNvPr id="76" name="Блок-схема: альтернативный процесс 75"/>
            <p:cNvSpPr/>
            <p:nvPr/>
          </p:nvSpPr>
          <p:spPr bwMode="auto">
            <a:xfrm>
              <a:off x="4631080" y="2238198"/>
              <a:ext cx="1886725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/>
                <a:cs typeface="Segoe UI"/>
              </a:endParaRPr>
            </a:p>
          </p:txBody>
        </p:sp>
        <p:sp>
          <p:nvSpPr>
            <p:cNvPr id="82" name="TextBox 37"/>
            <p:cNvSpPr txBox="1">
              <a:spLocks noChangeArrowheads="1"/>
            </p:cNvSpPr>
            <p:nvPr/>
          </p:nvSpPr>
          <p:spPr bwMode="auto">
            <a:xfrm>
              <a:off x="4640471" y="2608568"/>
              <a:ext cx="1877334" cy="33855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/>
                </a:defRPr>
              </a:lvl5pPr>
              <a:lvl6pPr marL="25146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6pPr>
              <a:lvl7pPr marL="29718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7pPr>
              <a:lvl8pPr marL="34290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8pPr>
              <a:lvl9pPr marL="38862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9pPr>
            </a:lstStyle>
            <a:p>
              <a:pPr algn="ctr">
                <a:defRPr/>
              </a:pPr>
              <a:r>
                <a:rPr lang="ru-RU" sz="1600" b="0">
                  <a:latin typeface="Segoe UI"/>
                  <a:cs typeface="Segoe UI"/>
                </a:rPr>
                <a:t>съемные</a:t>
              </a:r>
              <a:endParaRPr/>
            </a:p>
          </p:txBody>
        </p:sp>
      </p:grpSp>
      <p:grpSp>
        <p:nvGrpSpPr>
          <p:cNvPr id="17" name="Группа 16"/>
          <p:cNvGrpSpPr/>
          <p:nvPr/>
        </p:nvGrpSpPr>
        <p:grpSpPr bwMode="auto">
          <a:xfrm>
            <a:off x="512599" y="2243073"/>
            <a:ext cx="1890879" cy="1113086"/>
            <a:chOff x="512599" y="2243073"/>
            <a:chExt cx="1890879" cy="1113086"/>
          </a:xfrm>
        </p:grpSpPr>
        <p:sp>
          <p:nvSpPr>
            <p:cNvPr id="68" name="Блок-схема: альтернативный процесс 67"/>
            <p:cNvSpPr/>
            <p:nvPr/>
          </p:nvSpPr>
          <p:spPr bwMode="auto">
            <a:xfrm>
              <a:off x="516754" y="2243073"/>
              <a:ext cx="1886724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/>
                <a:cs typeface="Segoe UI"/>
              </a:endParaRPr>
            </a:p>
          </p:txBody>
        </p:sp>
        <p:sp>
          <p:nvSpPr>
            <p:cNvPr id="69" name="TextBox 12"/>
            <p:cNvSpPr txBox="1">
              <a:spLocks noChangeArrowheads="1"/>
            </p:cNvSpPr>
            <p:nvPr/>
          </p:nvSpPr>
          <p:spPr bwMode="auto">
            <a:xfrm>
              <a:off x="512599" y="2374075"/>
              <a:ext cx="1886709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/>
                </a:defRPr>
              </a:lvl5pPr>
              <a:lvl6pPr marL="25146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6pPr>
              <a:lvl7pPr marL="29718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7pPr>
              <a:lvl8pPr marL="34290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8pPr>
              <a:lvl9pPr marL="38862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9pPr>
            </a:lstStyle>
            <a:p>
              <a:pPr algn="ctr">
                <a:defRPr/>
              </a:pPr>
              <a:r>
                <a:rPr lang="ru-RU" sz="1600" b="0">
                  <a:latin typeface="Segoe UI"/>
                  <a:cs typeface="Segoe UI"/>
                </a:rPr>
                <a:t>профес-сиональное</a:t>
              </a:r>
              <a:endParaRPr/>
            </a:p>
            <a:p>
              <a:pPr algn="ctr">
                <a:defRPr/>
              </a:pPr>
              <a:r>
                <a:rPr lang="ru-RU" sz="1600" b="0">
                  <a:latin typeface="Segoe UI"/>
                  <a:cs typeface="Segoe UI"/>
                </a:rPr>
                <a:t>использование</a:t>
              </a:r>
              <a:endParaRPr/>
            </a:p>
          </p:txBody>
        </p:sp>
      </p:grpSp>
      <p:grpSp>
        <p:nvGrpSpPr>
          <p:cNvPr id="18" name="Группа 17"/>
          <p:cNvGrpSpPr/>
          <p:nvPr/>
        </p:nvGrpSpPr>
        <p:grpSpPr bwMode="auto">
          <a:xfrm>
            <a:off x="2540999" y="2243073"/>
            <a:ext cx="1886724" cy="1113086"/>
            <a:chOff x="2540999" y="2243073"/>
            <a:chExt cx="1886724" cy="1113086"/>
          </a:xfrm>
        </p:grpSpPr>
        <p:sp>
          <p:nvSpPr>
            <p:cNvPr id="67" name="Блок-схема: альтернативный процесс 66"/>
            <p:cNvSpPr/>
            <p:nvPr/>
          </p:nvSpPr>
          <p:spPr bwMode="auto">
            <a:xfrm>
              <a:off x="2540999" y="2243073"/>
              <a:ext cx="1886724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/>
                <a:cs typeface="Segoe UI"/>
              </a:endParaRPr>
            </a:p>
          </p:txBody>
        </p:sp>
        <p:sp>
          <p:nvSpPr>
            <p:cNvPr id="70" name="TextBox 14"/>
            <p:cNvSpPr txBox="1">
              <a:spLocks noChangeArrowheads="1"/>
            </p:cNvSpPr>
            <p:nvPr/>
          </p:nvSpPr>
          <p:spPr bwMode="auto">
            <a:xfrm>
              <a:off x="2543858" y="2483123"/>
              <a:ext cx="1875449" cy="58477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/>
                </a:defRPr>
              </a:lvl5pPr>
              <a:lvl6pPr marL="25146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6pPr>
              <a:lvl7pPr marL="29718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7pPr>
              <a:lvl8pPr marL="34290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8pPr>
              <a:lvl9pPr marL="38862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9pPr>
            </a:lstStyle>
            <a:p>
              <a:pPr algn="ctr">
                <a:defRPr/>
              </a:pPr>
              <a:r>
                <a:rPr lang="ru-RU" sz="1600" b="0">
                  <a:latin typeface="Segoe UI"/>
                  <a:cs typeface="Segoe UI"/>
                </a:rPr>
                <a:t>личное использование</a:t>
              </a:r>
              <a:endParaRPr/>
            </a:p>
          </p:txBody>
        </p:sp>
      </p:grpSp>
      <p:grpSp>
        <p:nvGrpSpPr>
          <p:cNvPr id="15" name="Группа 14"/>
          <p:cNvGrpSpPr/>
          <p:nvPr/>
        </p:nvGrpSpPr>
        <p:grpSpPr bwMode="auto">
          <a:xfrm>
            <a:off x="502952" y="896535"/>
            <a:ext cx="3929032" cy="917962"/>
            <a:chOff x="502952" y="896535"/>
            <a:chExt cx="3929032" cy="917962"/>
          </a:xfrm>
        </p:grpSpPr>
        <p:sp>
          <p:nvSpPr>
            <p:cNvPr id="71" name="Блок-схема: альтернативный процесс 70"/>
            <p:cNvSpPr/>
            <p:nvPr/>
          </p:nvSpPr>
          <p:spPr bwMode="auto">
            <a:xfrm>
              <a:off x="502952" y="896535"/>
              <a:ext cx="3929032" cy="917962"/>
            </a:xfrm>
            <a:prstGeom prst="flowChartAlternate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/>
                <a:cs typeface="Segoe UI"/>
              </a:endParaRPr>
            </a:p>
          </p:txBody>
        </p:sp>
        <p:sp>
          <p:nvSpPr>
            <p:cNvPr id="72" name="TextBox 6"/>
            <p:cNvSpPr txBox="1">
              <a:spLocks noChangeArrowheads="1"/>
            </p:cNvSpPr>
            <p:nvPr/>
          </p:nvSpPr>
          <p:spPr bwMode="auto">
            <a:xfrm>
              <a:off x="516411" y="999473"/>
              <a:ext cx="3913184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/>
                </a:defRPr>
              </a:lvl5pPr>
              <a:lvl6pPr marL="25146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6pPr>
              <a:lvl7pPr marL="29718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7pPr>
              <a:lvl8pPr marL="34290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8pPr>
              <a:lvl9pPr marL="3886200" indent="-228600">
                <a:spcBef>
                  <a:spcPts val="0"/>
                </a:spcBef>
                <a:spcAft>
                  <a:spcPts val="0"/>
                </a:spcAft>
                <a:defRPr sz="2000" b="1">
                  <a:solidFill>
                    <a:schemeClr val="tx1"/>
                  </a:solidFill>
                  <a:latin typeface="Arial"/>
                </a:defRPr>
              </a:lvl9pPr>
            </a:lstStyle>
            <a:p>
              <a:pPr algn="ctr">
                <a:defRPr/>
              </a:pPr>
              <a:r>
                <a:rPr lang="ru-RU" b="0">
                  <a:latin typeface="Segoe UI Semibold"/>
                  <a:cs typeface="Segoe UI Semibold"/>
                </a:rPr>
                <a:t>ПО</a:t>
              </a:r>
              <a:r>
                <a:rPr lang="en-US" b="0">
                  <a:latin typeface="Segoe UI Semibold"/>
                  <a:cs typeface="Segoe UI Semibold"/>
                </a:rPr>
                <a:t> </a:t>
              </a:r>
              <a:r>
                <a:rPr lang="ru-RU" b="0">
                  <a:latin typeface="Segoe UI Semibold"/>
                  <a:cs typeface="Segoe UI Semibold"/>
                </a:rPr>
                <a:t> ТИПУ  </a:t>
              </a:r>
              <a:br>
                <a:rPr lang="ru-RU" b="0">
                  <a:latin typeface="Segoe UI Semibold"/>
                  <a:cs typeface="Segoe UI Semibold"/>
                </a:rPr>
              </a:br>
              <a:r>
                <a:rPr lang="ru-RU" b="0">
                  <a:latin typeface="Segoe UI Semibold"/>
                  <a:cs typeface="Segoe UI Semibold"/>
                </a:rPr>
                <a:t>ИСПОЛЬЗОВАНИЯ</a:t>
              </a:r>
              <a:endParaRPr/>
            </a:p>
          </p:txBody>
        </p:sp>
      </p:grpSp>
      <p:sp>
        <p:nvSpPr>
          <p:cNvPr id="57" name="Стрелка вниз 56"/>
          <p:cNvSpPr/>
          <p:nvPr/>
        </p:nvSpPr>
        <p:spPr bwMode="auto">
          <a:xfrm>
            <a:off x="5310746" y="4659656"/>
            <a:ext cx="510560" cy="611772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/>
              <a:cs typeface="Segoe UI"/>
            </a:endParaRPr>
          </a:p>
        </p:txBody>
      </p:sp>
      <p:sp>
        <p:nvSpPr>
          <p:cNvPr id="58" name="Стрелка вниз 57"/>
          <p:cNvSpPr/>
          <p:nvPr/>
        </p:nvSpPr>
        <p:spPr bwMode="auto">
          <a:xfrm>
            <a:off x="7346508" y="4646458"/>
            <a:ext cx="510560" cy="611772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/>
              <a:cs typeface="Segoe UI"/>
            </a:endParaRPr>
          </a:p>
        </p:txBody>
      </p:sp>
      <p:sp>
        <p:nvSpPr>
          <p:cNvPr id="14" name="Стрелка вниз 13"/>
          <p:cNvSpPr/>
          <p:nvPr/>
        </p:nvSpPr>
        <p:spPr bwMode="auto">
          <a:xfrm>
            <a:off x="1196420" y="4664531"/>
            <a:ext cx="510560" cy="611772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CCCC"/>
          </a:solidFill>
          <a:ln w="19050">
            <a:solidFill>
              <a:srgbClr val="D7181E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/>
              <a:cs typeface="Segoe UI"/>
            </a:endParaRPr>
          </a:p>
        </p:txBody>
      </p:sp>
      <p:sp>
        <p:nvSpPr>
          <p:cNvPr id="50" name="Стрелка вниз 49"/>
          <p:cNvSpPr/>
          <p:nvPr/>
        </p:nvSpPr>
        <p:spPr bwMode="auto">
          <a:xfrm>
            <a:off x="3232182" y="4651333"/>
            <a:ext cx="510560" cy="611772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CCCC"/>
          </a:solidFill>
          <a:ln w="19050">
            <a:solidFill>
              <a:srgbClr val="D7181E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/>
              <a:cs typeface="Segoe UI"/>
            </a:endParaRPr>
          </a:p>
        </p:txBody>
      </p:sp>
      <p:sp>
        <p:nvSpPr>
          <p:cNvPr id="79" name="Стрелка вниз 78"/>
          <p:cNvSpPr/>
          <p:nvPr/>
        </p:nvSpPr>
        <p:spPr bwMode="auto">
          <a:xfrm>
            <a:off x="5319162" y="1744351"/>
            <a:ext cx="510560" cy="611772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99"/>
          </a:solidFill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/>
              <a:cs typeface="Segoe UI"/>
            </a:endParaRPr>
          </a:p>
        </p:txBody>
      </p:sp>
      <p:sp>
        <p:nvSpPr>
          <p:cNvPr id="80" name="Стрелка вниз 79"/>
          <p:cNvSpPr/>
          <p:nvPr/>
        </p:nvSpPr>
        <p:spPr bwMode="auto">
          <a:xfrm>
            <a:off x="7354924" y="1731153"/>
            <a:ext cx="510560" cy="611772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99"/>
          </a:solidFill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/>
              <a:cs typeface="Segoe UI"/>
            </a:endParaRPr>
          </a:p>
        </p:txBody>
      </p:sp>
      <p:sp>
        <p:nvSpPr>
          <p:cNvPr id="73" name="Стрелка вниз 72"/>
          <p:cNvSpPr/>
          <p:nvPr/>
        </p:nvSpPr>
        <p:spPr bwMode="auto">
          <a:xfrm>
            <a:off x="1204836" y="1749226"/>
            <a:ext cx="510560" cy="611772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/>
              <a:cs typeface="Segoe UI"/>
            </a:endParaRPr>
          </a:p>
        </p:txBody>
      </p:sp>
      <p:sp>
        <p:nvSpPr>
          <p:cNvPr id="74" name="Стрелка вниз 73"/>
          <p:cNvSpPr/>
          <p:nvPr/>
        </p:nvSpPr>
        <p:spPr bwMode="auto">
          <a:xfrm>
            <a:off x="3240598" y="1736028"/>
            <a:ext cx="510560" cy="611772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/>
              <a:cs typeface="Segoe U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90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100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2000"/>
                            </p:stCondLst>
                            <p:childTnLst>
                              <p:par>
                                <p:cTn id="6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3000"/>
                            </p:stCondLst>
                            <p:childTnLst>
                              <p:par>
                                <p:cTn id="7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Тема 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r7-office/2024.3.2.622</Application>
  <DocSecurity>0</DocSecurity>
  <PresentationFormat>Экран (4:3)</PresentationFormat>
  <Paragraphs>0</Paragraphs>
  <Slides>12</Slides>
  <Notes>12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subject/>
  <dc:creator>Andrew Efimovsky</dc:creator>
  <cp:keywords/>
  <dc:description/>
  <dc:identifier/>
  <dc:language/>
  <cp:lastModifiedBy>Аноним</cp:lastModifiedBy>
  <cp:revision>297</cp:revision>
  <dcterms:created xsi:type="dcterms:W3CDTF">2019-08-19T07:52:16Z</dcterms:created>
  <dcterms:modified xsi:type="dcterms:W3CDTF">2025-03-18T09:51:10Z</dcterms:modified>
  <cp:category/>
  <cp:contentStatus/>
  <cp:version/>
</cp:coreProperties>
</file>